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1"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70" r:id="rId10"/>
    <p:sldId id="271" r:id="rId11"/>
    <p:sldId id="273" r:id="rId12"/>
    <p:sldId id="272" r:id="rId13"/>
    <p:sldId id="274" r:id="rId14"/>
    <p:sldId id="275" r:id="rId15"/>
    <p:sldId id="276" r:id="rId16"/>
    <p:sldId id="263" r:id="rId17"/>
    <p:sldId id="265" r:id="rId18"/>
    <p:sldId id="266" r:id="rId19"/>
    <p:sldId id="267"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hyperlink" Target="https://freebie.photography/transport/slides/aircraft_cargo.htm" TargetMode="External"/><Relationship Id="rId3" Type="http://schemas.openxmlformats.org/officeDocument/2006/relationships/image" Target="../media/image4.jpg"/><Relationship Id="rId7" Type="http://schemas.openxmlformats.org/officeDocument/2006/relationships/image" Target="../media/image6.jpg"/><Relationship Id="rId2" Type="http://schemas.openxmlformats.org/officeDocument/2006/relationships/hyperlink" Target="https://fundamatics.net/from-the-beehive-21/" TargetMode="External"/><Relationship Id="rId1" Type="http://schemas.openxmlformats.org/officeDocument/2006/relationships/image" Target="../media/image3.jpg"/><Relationship Id="rId6" Type="http://schemas.openxmlformats.org/officeDocument/2006/relationships/hyperlink" Target="https://www.pexels.com/photo/close-up-of-globe-335393/" TargetMode="External"/><Relationship Id="rId5" Type="http://schemas.openxmlformats.org/officeDocument/2006/relationships/image" Target="../media/image5.jpg"/><Relationship Id="rId4" Type="http://schemas.openxmlformats.org/officeDocument/2006/relationships/hyperlink" Target="https://d-stephenson.github.io/dat701/journal/enterprise%20database%20solutions/2021/11/02/journal-five-dat701.html" TargetMode="External"/></Relationships>
</file>

<file path=ppt/diagrams/_rels/data2.xml.rels><?xml version="1.0" encoding="UTF-8" standalone="yes"?>
<Relationships xmlns="http://schemas.openxmlformats.org/package/2006/relationships"><Relationship Id="rId8" Type="http://schemas.openxmlformats.org/officeDocument/2006/relationships/hyperlink" Target="https://www.rawpixel.com/image/380207/aerial-view-business-data-analysis-graph" TargetMode="External"/><Relationship Id="rId3" Type="http://schemas.openxmlformats.org/officeDocument/2006/relationships/image" Target="../media/image8.png"/><Relationship Id="rId7" Type="http://schemas.openxmlformats.org/officeDocument/2006/relationships/image" Target="../media/image10.1"/><Relationship Id="rId2" Type="http://schemas.openxmlformats.org/officeDocument/2006/relationships/hyperlink" Target="https://roaringelephant.org/2016/03/08/episode-9-sql-in-hadoop/" TargetMode="External"/><Relationship Id="rId1" Type="http://schemas.openxmlformats.org/officeDocument/2006/relationships/image" Target="../media/image7.jpg"/><Relationship Id="rId6" Type="http://schemas.openxmlformats.org/officeDocument/2006/relationships/hyperlink" Target="https://s4be.cochrane.org/blog/2015/07/24/nominal-ordinal-numerical-variables/" TargetMode="External"/><Relationship Id="rId5" Type="http://schemas.openxmlformats.org/officeDocument/2006/relationships/image" Target="../media/image9.jpg"/><Relationship Id="rId4" Type="http://schemas.openxmlformats.org/officeDocument/2006/relationships/hyperlink" Target="https://luciamonterorodriguez.com/conoce-que-te-ofrece-microsoft-power-bi/"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freebie.photography/transport/slides/aircraft_cargo.htm" TargetMode="External"/><Relationship Id="rId3" Type="http://schemas.openxmlformats.org/officeDocument/2006/relationships/image" Target="../media/image4.jpg"/><Relationship Id="rId7" Type="http://schemas.openxmlformats.org/officeDocument/2006/relationships/image" Target="../media/image6.jpg"/><Relationship Id="rId2" Type="http://schemas.openxmlformats.org/officeDocument/2006/relationships/hyperlink" Target="https://fundamatics.net/from-the-beehive-21/" TargetMode="External"/><Relationship Id="rId1" Type="http://schemas.openxmlformats.org/officeDocument/2006/relationships/image" Target="../media/image3.jpg"/><Relationship Id="rId6" Type="http://schemas.openxmlformats.org/officeDocument/2006/relationships/hyperlink" Target="https://www.pexels.com/photo/close-up-of-globe-335393/" TargetMode="External"/><Relationship Id="rId5" Type="http://schemas.openxmlformats.org/officeDocument/2006/relationships/image" Target="../media/image5.jpg"/><Relationship Id="rId4" Type="http://schemas.openxmlformats.org/officeDocument/2006/relationships/hyperlink" Target="https://d-stephenson.github.io/dat701/journal/enterprise%20database%20solutions/2021/11/02/journal-five-dat701.html"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rawpixel.com/image/380207/aerial-view-business-data-analysis-graph" TargetMode="External"/><Relationship Id="rId3" Type="http://schemas.openxmlformats.org/officeDocument/2006/relationships/image" Target="../media/image8.png"/><Relationship Id="rId7" Type="http://schemas.openxmlformats.org/officeDocument/2006/relationships/image" Target="../media/image10.1"/><Relationship Id="rId2" Type="http://schemas.openxmlformats.org/officeDocument/2006/relationships/hyperlink" Target="https://roaringelephant.org/2016/03/08/episode-9-sql-in-hadoop/" TargetMode="External"/><Relationship Id="rId1" Type="http://schemas.openxmlformats.org/officeDocument/2006/relationships/image" Target="../media/image7.jpg"/><Relationship Id="rId6" Type="http://schemas.openxmlformats.org/officeDocument/2006/relationships/hyperlink" Target="https://s4be.cochrane.org/blog/2015/07/24/nominal-ordinal-numerical-variables/" TargetMode="External"/><Relationship Id="rId5" Type="http://schemas.openxmlformats.org/officeDocument/2006/relationships/image" Target="../media/image9.jpg"/><Relationship Id="rId4" Type="http://schemas.openxmlformats.org/officeDocument/2006/relationships/hyperlink" Target="https://luciamonterorodriguez.com/conoce-que-te-ofrece-microsoft-power-bi/"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6A563-CA89-4528-A333-E032A6075A6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884577FC-E18D-4200-A49D-66118474153E}">
      <dgm:prSet phldrT="[Text]"/>
      <dgm:spPr/>
      <dgm:t>
        <a:bodyPr/>
        <a:lstStyle/>
        <a:p>
          <a:r>
            <a:rPr lang="en-US" dirty="0">
              <a:ln>
                <a:solidFill>
                  <a:schemeClr val="bg1"/>
                </a:solidFill>
              </a:ln>
              <a:solidFill>
                <a:schemeClr val="bg1"/>
              </a:solidFill>
              <a:latin typeface="Consolas" panose="020B0609020204030204" pitchFamily="49" charset="0"/>
            </a:rPr>
            <a:t>Diverse Operations</a:t>
          </a:r>
          <a:endParaRPr lang="en-IN" dirty="0">
            <a:ln>
              <a:solidFill>
                <a:schemeClr val="bg1"/>
              </a:solidFill>
            </a:ln>
            <a:solidFill>
              <a:schemeClr val="bg1"/>
            </a:solidFill>
            <a:latin typeface="Consolas" panose="020B0609020204030204" pitchFamily="49" charset="0"/>
          </a:endParaRPr>
        </a:p>
      </dgm:t>
    </dgm:pt>
    <dgm:pt modelId="{11DDF690-D649-4CFF-84C0-359DCBF71ACC}" type="parTrans" cxnId="{7AB006A9-3DD5-4870-9603-BEC71B131B70}">
      <dgm:prSet/>
      <dgm:spPr/>
      <dgm:t>
        <a:bodyPr/>
        <a:lstStyle/>
        <a:p>
          <a:endParaRPr lang="en-IN">
            <a:ln>
              <a:solidFill>
                <a:schemeClr val="bg1"/>
              </a:solidFill>
            </a:ln>
            <a:solidFill>
              <a:schemeClr val="bg1"/>
            </a:solidFill>
            <a:latin typeface="Consolas" panose="020B0609020204030204" pitchFamily="49" charset="0"/>
          </a:endParaRPr>
        </a:p>
      </dgm:t>
    </dgm:pt>
    <dgm:pt modelId="{E2F0F732-ADBA-4616-AAAE-5F2238246796}" type="sibTrans" cxnId="{7AB006A9-3DD5-4870-9603-BEC71B131B70}">
      <dgm:prSet/>
      <dgm:spPr/>
      <dgm:t>
        <a:bodyPr/>
        <a:lstStyle/>
        <a:p>
          <a:endParaRPr lang="en-IN">
            <a:ln>
              <a:solidFill>
                <a:schemeClr val="bg1"/>
              </a:solidFill>
            </a:ln>
            <a:solidFill>
              <a:schemeClr val="bg1"/>
            </a:solidFill>
            <a:latin typeface="Consolas" panose="020B0609020204030204" pitchFamily="49" charset="0"/>
          </a:endParaRPr>
        </a:p>
      </dgm:t>
    </dgm:pt>
    <dgm:pt modelId="{C3D046C2-8B6A-48DD-BAF6-343295DD1B3A}">
      <dgm:prSet phldrT="[Text]"/>
      <dgm:spPr/>
      <dgm:t>
        <a:bodyPr/>
        <a:lstStyle/>
        <a:p>
          <a:r>
            <a:rPr lang="en-US" dirty="0">
              <a:ln>
                <a:solidFill>
                  <a:schemeClr val="bg1"/>
                </a:solidFill>
              </a:ln>
              <a:solidFill>
                <a:schemeClr val="bg1"/>
              </a:solidFill>
              <a:latin typeface="Consolas" panose="020B0609020204030204" pitchFamily="49" charset="0"/>
            </a:rPr>
            <a:t>Operational Insights</a:t>
          </a:r>
          <a:endParaRPr lang="en-IN" dirty="0">
            <a:ln>
              <a:solidFill>
                <a:schemeClr val="bg1"/>
              </a:solidFill>
            </a:ln>
            <a:solidFill>
              <a:schemeClr val="bg1"/>
            </a:solidFill>
            <a:latin typeface="Consolas" panose="020B0609020204030204" pitchFamily="49" charset="0"/>
          </a:endParaRPr>
        </a:p>
      </dgm:t>
    </dgm:pt>
    <dgm:pt modelId="{C317441D-E589-4BC7-A3D4-A403449DE8F8}" type="parTrans" cxnId="{169C6DCC-797C-48A2-AFEB-9E08ACB334B9}">
      <dgm:prSet/>
      <dgm:spPr/>
      <dgm:t>
        <a:bodyPr/>
        <a:lstStyle/>
        <a:p>
          <a:endParaRPr lang="en-IN">
            <a:ln>
              <a:solidFill>
                <a:schemeClr val="bg1"/>
              </a:solidFill>
            </a:ln>
            <a:solidFill>
              <a:schemeClr val="bg1"/>
            </a:solidFill>
            <a:latin typeface="Consolas" panose="020B0609020204030204" pitchFamily="49" charset="0"/>
          </a:endParaRPr>
        </a:p>
      </dgm:t>
    </dgm:pt>
    <dgm:pt modelId="{553CD634-DEDB-470B-AC8A-B2622E49A65B}" type="sibTrans" cxnId="{169C6DCC-797C-48A2-AFEB-9E08ACB334B9}">
      <dgm:prSet/>
      <dgm:spPr/>
      <dgm:t>
        <a:bodyPr/>
        <a:lstStyle/>
        <a:p>
          <a:endParaRPr lang="en-IN">
            <a:ln>
              <a:solidFill>
                <a:schemeClr val="bg1"/>
              </a:solidFill>
            </a:ln>
            <a:solidFill>
              <a:schemeClr val="bg1"/>
            </a:solidFill>
            <a:latin typeface="Consolas" panose="020B0609020204030204" pitchFamily="49" charset="0"/>
          </a:endParaRPr>
        </a:p>
      </dgm:t>
    </dgm:pt>
    <dgm:pt modelId="{F422BB9E-96C5-4B5D-AC4A-FAD927E65EE1}">
      <dgm:prSet phldrT="[Text]"/>
      <dgm:spPr/>
      <dgm:t>
        <a:bodyPr/>
        <a:lstStyle/>
        <a:p>
          <a:r>
            <a:rPr lang="en-US" dirty="0">
              <a:ln>
                <a:solidFill>
                  <a:schemeClr val="bg1"/>
                </a:solidFill>
              </a:ln>
              <a:solidFill>
                <a:schemeClr val="bg1"/>
              </a:solidFill>
              <a:latin typeface="Consolas" panose="020B0609020204030204" pitchFamily="49" charset="0"/>
            </a:rPr>
            <a:t>Geographical Reach</a:t>
          </a:r>
          <a:endParaRPr lang="en-IN" dirty="0">
            <a:ln>
              <a:solidFill>
                <a:schemeClr val="bg1"/>
              </a:solidFill>
            </a:ln>
            <a:solidFill>
              <a:schemeClr val="bg1"/>
            </a:solidFill>
            <a:latin typeface="Consolas" panose="020B0609020204030204" pitchFamily="49" charset="0"/>
          </a:endParaRPr>
        </a:p>
      </dgm:t>
    </dgm:pt>
    <dgm:pt modelId="{4F147ED7-08D0-4619-8722-E8E3A6ACFA3E}" type="parTrans" cxnId="{83437BA8-DCD7-4C01-A0C7-6EB81A4AADF2}">
      <dgm:prSet/>
      <dgm:spPr/>
      <dgm:t>
        <a:bodyPr/>
        <a:lstStyle/>
        <a:p>
          <a:endParaRPr lang="en-IN">
            <a:ln>
              <a:solidFill>
                <a:schemeClr val="bg1"/>
              </a:solidFill>
            </a:ln>
            <a:solidFill>
              <a:schemeClr val="bg1"/>
            </a:solidFill>
            <a:latin typeface="Consolas" panose="020B0609020204030204" pitchFamily="49" charset="0"/>
          </a:endParaRPr>
        </a:p>
      </dgm:t>
    </dgm:pt>
    <dgm:pt modelId="{150B9F76-CE8F-4D1E-AD4C-FB478BCE36EB}" type="sibTrans" cxnId="{83437BA8-DCD7-4C01-A0C7-6EB81A4AADF2}">
      <dgm:prSet/>
      <dgm:spPr/>
      <dgm:t>
        <a:bodyPr/>
        <a:lstStyle/>
        <a:p>
          <a:endParaRPr lang="en-IN">
            <a:ln>
              <a:solidFill>
                <a:schemeClr val="bg1"/>
              </a:solidFill>
            </a:ln>
            <a:solidFill>
              <a:schemeClr val="bg1"/>
            </a:solidFill>
            <a:latin typeface="Consolas" panose="020B0609020204030204" pitchFamily="49" charset="0"/>
          </a:endParaRPr>
        </a:p>
      </dgm:t>
    </dgm:pt>
    <dgm:pt modelId="{6435D594-218C-4832-ADF5-7D5BCD374A5D}">
      <dgm:prSet phldrT="[Text]"/>
      <dgm:spPr/>
      <dgm:t>
        <a:bodyPr/>
        <a:lstStyle/>
        <a:p>
          <a:r>
            <a:rPr lang="en-US" dirty="0">
              <a:ln>
                <a:solidFill>
                  <a:schemeClr val="bg1"/>
                </a:solidFill>
              </a:ln>
              <a:solidFill>
                <a:schemeClr val="bg1"/>
              </a:solidFill>
              <a:latin typeface="Consolas" panose="020B0609020204030204" pitchFamily="49" charset="0"/>
            </a:rPr>
            <a:t>Aircraft Service</a:t>
          </a:r>
          <a:endParaRPr lang="en-IN" dirty="0">
            <a:ln>
              <a:solidFill>
                <a:schemeClr val="bg1"/>
              </a:solidFill>
            </a:ln>
            <a:solidFill>
              <a:schemeClr val="bg1"/>
            </a:solidFill>
            <a:latin typeface="Consolas" panose="020B0609020204030204" pitchFamily="49" charset="0"/>
          </a:endParaRPr>
        </a:p>
      </dgm:t>
    </dgm:pt>
    <dgm:pt modelId="{BF49AB42-C4E4-4E73-8F74-301D32A35090}" type="parTrans" cxnId="{FB8F5EA2-45D3-489A-A01A-E7A9B5131C29}">
      <dgm:prSet/>
      <dgm:spPr/>
      <dgm:t>
        <a:bodyPr/>
        <a:lstStyle/>
        <a:p>
          <a:endParaRPr lang="en-IN">
            <a:ln>
              <a:solidFill>
                <a:schemeClr val="bg1"/>
              </a:solidFill>
            </a:ln>
            <a:solidFill>
              <a:schemeClr val="bg1"/>
            </a:solidFill>
            <a:latin typeface="Consolas" panose="020B0609020204030204" pitchFamily="49" charset="0"/>
          </a:endParaRPr>
        </a:p>
      </dgm:t>
    </dgm:pt>
    <dgm:pt modelId="{C936405D-C544-4DF2-9A07-B297269CDE4E}" type="sibTrans" cxnId="{FB8F5EA2-45D3-489A-A01A-E7A9B5131C29}">
      <dgm:prSet/>
      <dgm:spPr/>
      <dgm:t>
        <a:bodyPr/>
        <a:lstStyle/>
        <a:p>
          <a:endParaRPr lang="en-IN">
            <a:ln>
              <a:solidFill>
                <a:schemeClr val="bg1"/>
              </a:solidFill>
            </a:ln>
            <a:solidFill>
              <a:schemeClr val="bg1"/>
            </a:solidFill>
            <a:latin typeface="Consolas" panose="020B0609020204030204" pitchFamily="49" charset="0"/>
          </a:endParaRPr>
        </a:p>
      </dgm:t>
    </dgm:pt>
    <dgm:pt modelId="{33929CE2-EE4C-4CD3-A711-1C97750F41EF}" type="pres">
      <dgm:prSet presAssocID="{A3F6A563-CA89-4528-A333-E032A6075A65}" presName="Name0" presStyleCnt="0">
        <dgm:presLayoutVars>
          <dgm:dir/>
          <dgm:resizeHandles val="exact"/>
        </dgm:presLayoutVars>
      </dgm:prSet>
      <dgm:spPr/>
    </dgm:pt>
    <dgm:pt modelId="{968669CF-C908-43CD-B00E-784B6165391F}" type="pres">
      <dgm:prSet presAssocID="{884577FC-E18D-4200-A49D-66118474153E}" presName="compNode" presStyleCnt="0"/>
      <dgm:spPr/>
    </dgm:pt>
    <dgm:pt modelId="{904746B1-DF40-4161-BAC0-0FC7B191E135}" type="pres">
      <dgm:prSet presAssocID="{884577FC-E18D-4200-A49D-66118474153E}"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dgm:spPr>
    </dgm:pt>
    <dgm:pt modelId="{35CF2DF2-A6C5-4572-9CA9-3F7637658F64}" type="pres">
      <dgm:prSet presAssocID="{884577FC-E18D-4200-A49D-66118474153E}" presName="textRect" presStyleLbl="revTx" presStyleIdx="0" presStyleCnt="4">
        <dgm:presLayoutVars>
          <dgm:bulletEnabled val="1"/>
        </dgm:presLayoutVars>
      </dgm:prSet>
      <dgm:spPr/>
    </dgm:pt>
    <dgm:pt modelId="{E60830FB-1CEE-483D-A8CB-207F528D5AAB}" type="pres">
      <dgm:prSet presAssocID="{E2F0F732-ADBA-4616-AAAE-5F2238246796}" presName="sibTrans" presStyleLbl="sibTrans2D1" presStyleIdx="0" presStyleCnt="0"/>
      <dgm:spPr/>
    </dgm:pt>
    <dgm:pt modelId="{A25F5FC7-0E9D-4C12-AAAB-C58640CB61C3}" type="pres">
      <dgm:prSet presAssocID="{C3D046C2-8B6A-48DD-BAF6-343295DD1B3A}" presName="compNode" presStyleCnt="0"/>
      <dgm:spPr/>
    </dgm:pt>
    <dgm:pt modelId="{DBCEDE8F-8B89-407E-85A4-1DCB72DE42E6}" type="pres">
      <dgm:prSet presAssocID="{C3D046C2-8B6A-48DD-BAF6-343295DD1B3A}"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0" r="-10000"/>
          </a:stretch>
        </a:blipFill>
      </dgm:spPr>
    </dgm:pt>
    <dgm:pt modelId="{8953FE20-6B7D-4EFD-A2BE-B793E2A15A8B}" type="pres">
      <dgm:prSet presAssocID="{C3D046C2-8B6A-48DD-BAF6-343295DD1B3A}" presName="textRect" presStyleLbl="revTx" presStyleIdx="1" presStyleCnt="4">
        <dgm:presLayoutVars>
          <dgm:bulletEnabled val="1"/>
        </dgm:presLayoutVars>
      </dgm:prSet>
      <dgm:spPr/>
    </dgm:pt>
    <dgm:pt modelId="{7B41C8D1-757F-4AC0-8B3D-BA810D042EF5}" type="pres">
      <dgm:prSet presAssocID="{553CD634-DEDB-470B-AC8A-B2622E49A65B}" presName="sibTrans" presStyleLbl="sibTrans2D1" presStyleIdx="0" presStyleCnt="0"/>
      <dgm:spPr/>
    </dgm:pt>
    <dgm:pt modelId="{2EF2887C-912A-435C-8BCB-195FDD701D15}" type="pres">
      <dgm:prSet presAssocID="{F422BB9E-96C5-4B5D-AC4A-FAD927E65EE1}" presName="compNode" presStyleCnt="0"/>
      <dgm:spPr/>
    </dgm:pt>
    <dgm:pt modelId="{7565B2A4-8558-42D6-A6A9-5BD665B3198F}" type="pres">
      <dgm:prSet presAssocID="{F422BB9E-96C5-4B5D-AC4A-FAD927E65EE1}"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000" r="-2000"/>
          </a:stretch>
        </a:blipFill>
      </dgm:spPr>
    </dgm:pt>
    <dgm:pt modelId="{194154AD-8EF4-4910-A598-88989B975DBB}" type="pres">
      <dgm:prSet presAssocID="{F422BB9E-96C5-4B5D-AC4A-FAD927E65EE1}" presName="textRect" presStyleLbl="revTx" presStyleIdx="2" presStyleCnt="4">
        <dgm:presLayoutVars>
          <dgm:bulletEnabled val="1"/>
        </dgm:presLayoutVars>
      </dgm:prSet>
      <dgm:spPr/>
    </dgm:pt>
    <dgm:pt modelId="{8F650C61-0CF2-4460-8A66-F670332E86EB}" type="pres">
      <dgm:prSet presAssocID="{150B9F76-CE8F-4D1E-AD4C-FB478BCE36EB}" presName="sibTrans" presStyleLbl="sibTrans2D1" presStyleIdx="0" presStyleCnt="0"/>
      <dgm:spPr/>
    </dgm:pt>
    <dgm:pt modelId="{7AF93E42-F315-433E-B995-F8D9B5AA700A}" type="pres">
      <dgm:prSet presAssocID="{6435D594-218C-4832-ADF5-7D5BCD374A5D}" presName="compNode" presStyleCnt="0"/>
      <dgm:spPr/>
    </dgm:pt>
    <dgm:pt modelId="{62911A3D-F9D3-44E0-A6BD-4E2D339ED8AA}" type="pres">
      <dgm:prSet presAssocID="{6435D594-218C-4832-ADF5-7D5BCD374A5D}"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000" r="-2000"/>
          </a:stretch>
        </a:blipFill>
      </dgm:spPr>
    </dgm:pt>
    <dgm:pt modelId="{DA48F8B2-AE36-4EA6-AD70-A857E65E512A}" type="pres">
      <dgm:prSet presAssocID="{6435D594-218C-4832-ADF5-7D5BCD374A5D}" presName="textRect" presStyleLbl="revTx" presStyleIdx="3" presStyleCnt="4">
        <dgm:presLayoutVars>
          <dgm:bulletEnabled val="1"/>
        </dgm:presLayoutVars>
      </dgm:prSet>
      <dgm:spPr/>
    </dgm:pt>
  </dgm:ptLst>
  <dgm:cxnLst>
    <dgm:cxn modelId="{B246030E-9F22-4FFC-8C14-A9446AC95E19}" type="presOf" srcId="{884577FC-E18D-4200-A49D-66118474153E}" destId="{35CF2DF2-A6C5-4572-9CA9-3F7637658F64}" srcOrd="0" destOrd="0" presId="urn:microsoft.com/office/officeart/2005/8/layout/pList1"/>
    <dgm:cxn modelId="{BADA2516-A5D2-4F24-B7BE-7534B5B8DEE2}" type="presOf" srcId="{553CD634-DEDB-470B-AC8A-B2622E49A65B}" destId="{7B41C8D1-757F-4AC0-8B3D-BA810D042EF5}" srcOrd="0" destOrd="0" presId="urn:microsoft.com/office/officeart/2005/8/layout/pList1"/>
    <dgm:cxn modelId="{ED5F6027-F8FC-48C1-A888-047375A89CC9}" type="presOf" srcId="{6435D594-218C-4832-ADF5-7D5BCD374A5D}" destId="{DA48F8B2-AE36-4EA6-AD70-A857E65E512A}" srcOrd="0" destOrd="0" presId="urn:microsoft.com/office/officeart/2005/8/layout/pList1"/>
    <dgm:cxn modelId="{AF58D82C-7569-43DA-9B93-17C13A5795FF}" type="presOf" srcId="{A3F6A563-CA89-4528-A333-E032A6075A65}" destId="{33929CE2-EE4C-4CD3-A711-1C97750F41EF}" srcOrd="0" destOrd="0" presId="urn:microsoft.com/office/officeart/2005/8/layout/pList1"/>
    <dgm:cxn modelId="{6D60A54E-6F19-45E6-88C6-124082ED9958}" type="presOf" srcId="{F422BB9E-96C5-4B5D-AC4A-FAD927E65EE1}" destId="{194154AD-8EF4-4910-A598-88989B975DBB}" srcOrd="0" destOrd="0" presId="urn:microsoft.com/office/officeart/2005/8/layout/pList1"/>
    <dgm:cxn modelId="{FB8F5EA2-45D3-489A-A01A-E7A9B5131C29}" srcId="{A3F6A563-CA89-4528-A333-E032A6075A65}" destId="{6435D594-218C-4832-ADF5-7D5BCD374A5D}" srcOrd="3" destOrd="0" parTransId="{BF49AB42-C4E4-4E73-8F74-301D32A35090}" sibTransId="{C936405D-C544-4DF2-9A07-B297269CDE4E}"/>
    <dgm:cxn modelId="{83437BA8-DCD7-4C01-A0C7-6EB81A4AADF2}" srcId="{A3F6A563-CA89-4528-A333-E032A6075A65}" destId="{F422BB9E-96C5-4B5D-AC4A-FAD927E65EE1}" srcOrd="2" destOrd="0" parTransId="{4F147ED7-08D0-4619-8722-E8E3A6ACFA3E}" sibTransId="{150B9F76-CE8F-4D1E-AD4C-FB478BCE36EB}"/>
    <dgm:cxn modelId="{7AB006A9-3DD5-4870-9603-BEC71B131B70}" srcId="{A3F6A563-CA89-4528-A333-E032A6075A65}" destId="{884577FC-E18D-4200-A49D-66118474153E}" srcOrd="0" destOrd="0" parTransId="{11DDF690-D649-4CFF-84C0-359DCBF71ACC}" sibTransId="{E2F0F732-ADBA-4616-AAAE-5F2238246796}"/>
    <dgm:cxn modelId="{169C6DCC-797C-48A2-AFEB-9E08ACB334B9}" srcId="{A3F6A563-CA89-4528-A333-E032A6075A65}" destId="{C3D046C2-8B6A-48DD-BAF6-343295DD1B3A}" srcOrd="1" destOrd="0" parTransId="{C317441D-E589-4BC7-A3D4-A403449DE8F8}" sibTransId="{553CD634-DEDB-470B-AC8A-B2622E49A65B}"/>
    <dgm:cxn modelId="{24BE75D7-4168-4546-87D4-802352367F09}" type="presOf" srcId="{150B9F76-CE8F-4D1E-AD4C-FB478BCE36EB}" destId="{8F650C61-0CF2-4460-8A66-F670332E86EB}" srcOrd="0" destOrd="0" presId="urn:microsoft.com/office/officeart/2005/8/layout/pList1"/>
    <dgm:cxn modelId="{968E1AF8-6D0F-49C7-A002-2CB57766B1B0}" type="presOf" srcId="{E2F0F732-ADBA-4616-AAAE-5F2238246796}" destId="{E60830FB-1CEE-483D-A8CB-207F528D5AAB}" srcOrd="0" destOrd="0" presId="urn:microsoft.com/office/officeart/2005/8/layout/pList1"/>
    <dgm:cxn modelId="{B8E315FF-C036-4EFA-9AF7-9EA6099D5C23}" type="presOf" srcId="{C3D046C2-8B6A-48DD-BAF6-343295DD1B3A}" destId="{8953FE20-6B7D-4EFD-A2BE-B793E2A15A8B}" srcOrd="0" destOrd="0" presId="urn:microsoft.com/office/officeart/2005/8/layout/pList1"/>
    <dgm:cxn modelId="{995ED1D7-0D35-41EB-98DD-39C8D641A5A6}" type="presParOf" srcId="{33929CE2-EE4C-4CD3-A711-1C97750F41EF}" destId="{968669CF-C908-43CD-B00E-784B6165391F}" srcOrd="0" destOrd="0" presId="urn:microsoft.com/office/officeart/2005/8/layout/pList1"/>
    <dgm:cxn modelId="{5C952581-3B8C-4B61-818B-3FC2DA55DE5C}" type="presParOf" srcId="{968669CF-C908-43CD-B00E-784B6165391F}" destId="{904746B1-DF40-4161-BAC0-0FC7B191E135}" srcOrd="0" destOrd="0" presId="urn:microsoft.com/office/officeart/2005/8/layout/pList1"/>
    <dgm:cxn modelId="{2DF4ED48-C059-4F02-BEE1-DD5CED3E4935}" type="presParOf" srcId="{968669CF-C908-43CD-B00E-784B6165391F}" destId="{35CF2DF2-A6C5-4572-9CA9-3F7637658F64}" srcOrd="1" destOrd="0" presId="urn:microsoft.com/office/officeart/2005/8/layout/pList1"/>
    <dgm:cxn modelId="{66DA3F2D-0910-4D4A-AB5C-F3876184C38D}" type="presParOf" srcId="{33929CE2-EE4C-4CD3-A711-1C97750F41EF}" destId="{E60830FB-1CEE-483D-A8CB-207F528D5AAB}" srcOrd="1" destOrd="0" presId="urn:microsoft.com/office/officeart/2005/8/layout/pList1"/>
    <dgm:cxn modelId="{363BCAF4-2C6C-4EEC-826E-8D52287D152D}" type="presParOf" srcId="{33929CE2-EE4C-4CD3-A711-1C97750F41EF}" destId="{A25F5FC7-0E9D-4C12-AAAB-C58640CB61C3}" srcOrd="2" destOrd="0" presId="urn:microsoft.com/office/officeart/2005/8/layout/pList1"/>
    <dgm:cxn modelId="{A92DB757-BC8C-41D9-BA7F-067CB8CCFCAF}" type="presParOf" srcId="{A25F5FC7-0E9D-4C12-AAAB-C58640CB61C3}" destId="{DBCEDE8F-8B89-407E-85A4-1DCB72DE42E6}" srcOrd="0" destOrd="0" presId="urn:microsoft.com/office/officeart/2005/8/layout/pList1"/>
    <dgm:cxn modelId="{E4441767-D521-45A2-A9F3-B8A6CF48CF9C}" type="presParOf" srcId="{A25F5FC7-0E9D-4C12-AAAB-C58640CB61C3}" destId="{8953FE20-6B7D-4EFD-A2BE-B793E2A15A8B}" srcOrd="1" destOrd="0" presId="urn:microsoft.com/office/officeart/2005/8/layout/pList1"/>
    <dgm:cxn modelId="{4647C62B-9A17-47E0-89B4-DA01BE778EDA}" type="presParOf" srcId="{33929CE2-EE4C-4CD3-A711-1C97750F41EF}" destId="{7B41C8D1-757F-4AC0-8B3D-BA810D042EF5}" srcOrd="3" destOrd="0" presId="urn:microsoft.com/office/officeart/2005/8/layout/pList1"/>
    <dgm:cxn modelId="{2584CA16-6B2A-4866-B23C-18D97701E521}" type="presParOf" srcId="{33929CE2-EE4C-4CD3-A711-1C97750F41EF}" destId="{2EF2887C-912A-435C-8BCB-195FDD701D15}" srcOrd="4" destOrd="0" presId="urn:microsoft.com/office/officeart/2005/8/layout/pList1"/>
    <dgm:cxn modelId="{E0B221E7-4153-4359-86F5-38ED7D458331}" type="presParOf" srcId="{2EF2887C-912A-435C-8BCB-195FDD701D15}" destId="{7565B2A4-8558-42D6-A6A9-5BD665B3198F}" srcOrd="0" destOrd="0" presId="urn:microsoft.com/office/officeart/2005/8/layout/pList1"/>
    <dgm:cxn modelId="{452C8093-13CD-41FE-86E6-F12AC7B447B9}" type="presParOf" srcId="{2EF2887C-912A-435C-8BCB-195FDD701D15}" destId="{194154AD-8EF4-4910-A598-88989B975DBB}" srcOrd="1" destOrd="0" presId="urn:microsoft.com/office/officeart/2005/8/layout/pList1"/>
    <dgm:cxn modelId="{A1A92408-045D-4A5A-8E32-99B5EE29B13D}" type="presParOf" srcId="{33929CE2-EE4C-4CD3-A711-1C97750F41EF}" destId="{8F650C61-0CF2-4460-8A66-F670332E86EB}" srcOrd="5" destOrd="0" presId="urn:microsoft.com/office/officeart/2005/8/layout/pList1"/>
    <dgm:cxn modelId="{657AD264-61AA-4135-8C3B-DE193D9C013C}" type="presParOf" srcId="{33929CE2-EE4C-4CD3-A711-1C97750F41EF}" destId="{7AF93E42-F315-433E-B995-F8D9B5AA700A}" srcOrd="6" destOrd="0" presId="urn:microsoft.com/office/officeart/2005/8/layout/pList1"/>
    <dgm:cxn modelId="{3F26D4DB-C240-4AEF-9FF1-531907DDF6F4}" type="presParOf" srcId="{7AF93E42-F315-433E-B995-F8D9B5AA700A}" destId="{62911A3D-F9D3-44E0-A6BD-4E2D339ED8AA}" srcOrd="0" destOrd="0" presId="urn:microsoft.com/office/officeart/2005/8/layout/pList1"/>
    <dgm:cxn modelId="{B5777432-F386-48A4-BEAB-481AA97F5AC9}" type="presParOf" srcId="{7AF93E42-F315-433E-B995-F8D9B5AA700A}" destId="{DA48F8B2-AE36-4EA6-AD70-A857E65E512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840EAB-C1B4-456F-B412-67B0C2CC35D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49CBBF9F-65EB-448D-BD32-6E6AC278061A}">
      <dgm:prSet phldrT="[Text]"/>
      <dgm:spPr>
        <a:noFill/>
      </dgm:spPr>
      <dgm:t>
        <a:bodyPr/>
        <a:lstStyle/>
        <a:p>
          <a:r>
            <a:rPr lang="en-US" dirty="0"/>
            <a:t>SQL</a:t>
          </a:r>
          <a:endParaRPr lang="en-IN" dirty="0"/>
        </a:p>
      </dgm:t>
    </dgm:pt>
    <dgm:pt modelId="{B38D495B-1F8F-4803-9309-1A96C880EBC6}" type="parTrans" cxnId="{4671DFF6-F558-4DA4-B01C-0623CAA1299F}">
      <dgm:prSet/>
      <dgm:spPr/>
      <dgm:t>
        <a:bodyPr/>
        <a:lstStyle/>
        <a:p>
          <a:endParaRPr lang="en-IN"/>
        </a:p>
      </dgm:t>
    </dgm:pt>
    <dgm:pt modelId="{87064B25-6C44-4E20-9FF7-8F171E750970}" type="sibTrans" cxnId="{4671DFF6-F558-4DA4-B01C-0623CAA1299F}">
      <dgm:prSet/>
      <dgm:spPr>
        <a:blipFill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dgm:spPr>
      <dgm:t>
        <a:bodyPr/>
        <a:lstStyle/>
        <a:p>
          <a:endParaRPr lang="en-IN" dirty="0"/>
        </a:p>
      </dgm:t>
    </dgm:pt>
    <dgm:pt modelId="{34F4B938-B76D-428D-AC3D-6B109C2BC650}">
      <dgm:prSet phldrT="[Text]"/>
      <dgm:spPr>
        <a:noFill/>
        <a:ln>
          <a:solidFill>
            <a:schemeClr val="bg1"/>
          </a:solidFill>
        </a:ln>
      </dgm:spPr>
      <dgm:t>
        <a:bodyPr/>
        <a:lstStyle/>
        <a:p>
          <a:r>
            <a:rPr lang="en-US" dirty="0"/>
            <a:t>POWERBI</a:t>
          </a:r>
          <a:endParaRPr lang="en-IN" dirty="0"/>
        </a:p>
      </dgm:t>
    </dgm:pt>
    <dgm:pt modelId="{EA1BD14B-5874-4537-96CE-BA2EF3D5FE67}" type="parTrans" cxnId="{FC55E76E-E705-4569-863F-7D8035FFB056}">
      <dgm:prSet/>
      <dgm:spPr/>
      <dgm:t>
        <a:bodyPr/>
        <a:lstStyle/>
        <a:p>
          <a:endParaRPr lang="en-IN"/>
        </a:p>
      </dgm:t>
    </dgm:pt>
    <dgm:pt modelId="{93EE8BDE-CBE6-4C8A-A824-FE4787CA62D7}" type="sibTrans" cxnId="{FC55E76E-E705-4569-863F-7D8035FFB056}">
      <dgm:prSet/>
      <dgm:spPr>
        <a:blipFill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000" b="-2000"/>
          </a:stretch>
        </a:blipFill>
      </dgm:spPr>
      <dgm:t>
        <a:bodyPr/>
        <a:lstStyle/>
        <a:p>
          <a:endParaRPr lang="en-IN" dirty="0"/>
        </a:p>
      </dgm:t>
    </dgm:pt>
    <dgm:pt modelId="{10041A60-878C-4628-8C7A-8D30AC499D69}">
      <dgm:prSet phldrT="[Text]"/>
      <dgm:spPr>
        <a:blipFill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3000" r="-33000"/>
          </a:stretch>
        </a:blipFill>
      </dgm:spPr>
      <dgm:t>
        <a:bodyPr/>
        <a:lstStyle/>
        <a:p>
          <a:endParaRPr lang="en-IN" dirty="0"/>
        </a:p>
      </dgm:t>
    </dgm:pt>
    <dgm:pt modelId="{1AE5E266-4675-4ADA-8EA5-76E7C06F6295}" type="parTrans" cxnId="{C07F452B-D13D-4093-917F-B8391483E7F1}">
      <dgm:prSet/>
      <dgm:spPr/>
      <dgm:t>
        <a:bodyPr/>
        <a:lstStyle/>
        <a:p>
          <a:endParaRPr lang="en-IN"/>
        </a:p>
      </dgm:t>
    </dgm:pt>
    <dgm:pt modelId="{57216302-EB4C-43C3-BB86-8DFDBDB2BE7E}" type="sibTrans" cxnId="{C07F452B-D13D-4093-917F-B8391483E7F1}">
      <dgm:prSet/>
      <dgm:spPr>
        <a:blipFill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t>
        <a:bodyPr/>
        <a:lstStyle/>
        <a:p>
          <a:endParaRPr lang="en-IN" dirty="0"/>
        </a:p>
      </dgm:t>
    </dgm:pt>
    <dgm:pt modelId="{2C13F359-7D09-4CCD-A79C-AC95DA3D6D2A}" type="pres">
      <dgm:prSet presAssocID="{5B840EAB-C1B4-456F-B412-67B0C2CC35D9}" presName="Name0" presStyleCnt="0">
        <dgm:presLayoutVars>
          <dgm:chMax/>
          <dgm:chPref/>
          <dgm:dir/>
          <dgm:animLvl val="lvl"/>
        </dgm:presLayoutVars>
      </dgm:prSet>
      <dgm:spPr/>
    </dgm:pt>
    <dgm:pt modelId="{E07FD488-C18C-4DB8-B278-285AC63201F5}" type="pres">
      <dgm:prSet presAssocID="{49CBBF9F-65EB-448D-BD32-6E6AC278061A}" presName="composite" presStyleCnt="0"/>
      <dgm:spPr/>
    </dgm:pt>
    <dgm:pt modelId="{DE31C30C-37FE-4FE6-9901-5C113451C1CE}" type="pres">
      <dgm:prSet presAssocID="{49CBBF9F-65EB-448D-BD32-6E6AC278061A}" presName="Parent1" presStyleLbl="node1" presStyleIdx="0" presStyleCnt="6">
        <dgm:presLayoutVars>
          <dgm:chMax val="1"/>
          <dgm:chPref val="1"/>
          <dgm:bulletEnabled val="1"/>
        </dgm:presLayoutVars>
      </dgm:prSet>
      <dgm:spPr/>
    </dgm:pt>
    <dgm:pt modelId="{CF499A6E-7B32-4F1D-A223-CA19BE219C67}" type="pres">
      <dgm:prSet presAssocID="{49CBBF9F-65EB-448D-BD32-6E6AC278061A}" presName="Childtext1" presStyleLbl="revTx" presStyleIdx="0" presStyleCnt="3">
        <dgm:presLayoutVars>
          <dgm:chMax val="0"/>
          <dgm:chPref val="0"/>
          <dgm:bulletEnabled val="1"/>
        </dgm:presLayoutVars>
      </dgm:prSet>
      <dgm:spPr/>
    </dgm:pt>
    <dgm:pt modelId="{631D2B72-B61E-4BB7-AE31-D0562A85DC04}" type="pres">
      <dgm:prSet presAssocID="{49CBBF9F-65EB-448D-BD32-6E6AC278061A}" presName="BalanceSpacing" presStyleCnt="0"/>
      <dgm:spPr/>
    </dgm:pt>
    <dgm:pt modelId="{BF334A81-354B-44F3-B8D5-7F93D79D6C9E}" type="pres">
      <dgm:prSet presAssocID="{49CBBF9F-65EB-448D-BD32-6E6AC278061A}" presName="BalanceSpacing1" presStyleCnt="0"/>
      <dgm:spPr/>
    </dgm:pt>
    <dgm:pt modelId="{DF7DA558-9594-477A-AF59-D4F6EEBD30B3}" type="pres">
      <dgm:prSet presAssocID="{87064B25-6C44-4E20-9FF7-8F171E750970}" presName="Accent1Text" presStyleLbl="node1" presStyleIdx="1" presStyleCnt="6"/>
      <dgm:spPr/>
    </dgm:pt>
    <dgm:pt modelId="{F0DD6F1A-10B7-409E-91E6-55DD1E9AC1D0}" type="pres">
      <dgm:prSet presAssocID="{87064B25-6C44-4E20-9FF7-8F171E750970}" presName="spaceBetweenRectangles" presStyleCnt="0"/>
      <dgm:spPr/>
    </dgm:pt>
    <dgm:pt modelId="{9B222504-BBE3-4510-8D4D-519565F05793}" type="pres">
      <dgm:prSet presAssocID="{34F4B938-B76D-428D-AC3D-6B109C2BC650}" presName="composite" presStyleCnt="0"/>
      <dgm:spPr/>
    </dgm:pt>
    <dgm:pt modelId="{309F3D84-8020-4B05-9949-326C5309415C}" type="pres">
      <dgm:prSet presAssocID="{34F4B938-B76D-428D-AC3D-6B109C2BC650}" presName="Parent1" presStyleLbl="node1" presStyleIdx="2" presStyleCnt="6">
        <dgm:presLayoutVars>
          <dgm:chMax val="1"/>
          <dgm:chPref val="1"/>
          <dgm:bulletEnabled val="1"/>
        </dgm:presLayoutVars>
      </dgm:prSet>
      <dgm:spPr/>
    </dgm:pt>
    <dgm:pt modelId="{99D210C5-DE25-4DAB-A319-828313878FA4}" type="pres">
      <dgm:prSet presAssocID="{34F4B938-B76D-428D-AC3D-6B109C2BC650}" presName="Childtext1" presStyleLbl="revTx" presStyleIdx="1" presStyleCnt="3">
        <dgm:presLayoutVars>
          <dgm:chMax val="0"/>
          <dgm:chPref val="0"/>
          <dgm:bulletEnabled val="1"/>
        </dgm:presLayoutVars>
      </dgm:prSet>
      <dgm:spPr/>
    </dgm:pt>
    <dgm:pt modelId="{DE6D7EB3-8C5D-4127-BD28-59859D224A0C}" type="pres">
      <dgm:prSet presAssocID="{34F4B938-B76D-428D-AC3D-6B109C2BC650}" presName="BalanceSpacing" presStyleCnt="0"/>
      <dgm:spPr/>
    </dgm:pt>
    <dgm:pt modelId="{F1DF0E74-C865-4D82-8F4A-7E2AB282E965}" type="pres">
      <dgm:prSet presAssocID="{34F4B938-B76D-428D-AC3D-6B109C2BC650}" presName="BalanceSpacing1" presStyleCnt="0"/>
      <dgm:spPr/>
    </dgm:pt>
    <dgm:pt modelId="{BEFEDBF2-D5E7-4576-AA3F-13D0AF2C2DE3}" type="pres">
      <dgm:prSet presAssocID="{93EE8BDE-CBE6-4C8A-A824-FE4787CA62D7}" presName="Accent1Text" presStyleLbl="node1" presStyleIdx="3" presStyleCnt="6"/>
      <dgm:spPr/>
    </dgm:pt>
    <dgm:pt modelId="{94E76898-8D7E-4B89-8408-C68C170ABA75}" type="pres">
      <dgm:prSet presAssocID="{93EE8BDE-CBE6-4C8A-A824-FE4787CA62D7}" presName="spaceBetweenRectangles" presStyleCnt="0"/>
      <dgm:spPr/>
    </dgm:pt>
    <dgm:pt modelId="{4876345B-3302-40F2-B670-C43490AEC294}" type="pres">
      <dgm:prSet presAssocID="{10041A60-878C-4628-8C7A-8D30AC499D69}" presName="composite" presStyleCnt="0"/>
      <dgm:spPr/>
    </dgm:pt>
    <dgm:pt modelId="{ED340B3F-B056-4D47-AC2A-369483BFE383}" type="pres">
      <dgm:prSet presAssocID="{10041A60-878C-4628-8C7A-8D30AC499D69}" presName="Parent1" presStyleLbl="node1" presStyleIdx="4" presStyleCnt="6">
        <dgm:presLayoutVars>
          <dgm:chMax val="1"/>
          <dgm:chPref val="1"/>
          <dgm:bulletEnabled val="1"/>
        </dgm:presLayoutVars>
      </dgm:prSet>
      <dgm:spPr/>
    </dgm:pt>
    <dgm:pt modelId="{C298A1F0-7433-4B93-ADEB-1B5C269D02E2}" type="pres">
      <dgm:prSet presAssocID="{10041A60-878C-4628-8C7A-8D30AC499D69}" presName="Childtext1" presStyleLbl="revTx" presStyleIdx="2" presStyleCnt="3">
        <dgm:presLayoutVars>
          <dgm:chMax val="0"/>
          <dgm:chPref val="0"/>
          <dgm:bulletEnabled val="1"/>
        </dgm:presLayoutVars>
      </dgm:prSet>
      <dgm:spPr/>
    </dgm:pt>
    <dgm:pt modelId="{BF34F0AD-7C9A-4491-9B1F-E8741C334316}" type="pres">
      <dgm:prSet presAssocID="{10041A60-878C-4628-8C7A-8D30AC499D69}" presName="BalanceSpacing" presStyleCnt="0"/>
      <dgm:spPr/>
    </dgm:pt>
    <dgm:pt modelId="{BE291CDB-9556-4363-A7F8-F52E5425E56E}" type="pres">
      <dgm:prSet presAssocID="{10041A60-878C-4628-8C7A-8D30AC499D69}" presName="BalanceSpacing1" presStyleCnt="0"/>
      <dgm:spPr/>
    </dgm:pt>
    <dgm:pt modelId="{DC68ADF5-17BC-4597-A9E0-A280F0F16DE3}" type="pres">
      <dgm:prSet presAssocID="{57216302-EB4C-43C3-BB86-8DFDBDB2BE7E}" presName="Accent1Text" presStyleLbl="node1" presStyleIdx="5" presStyleCnt="6"/>
      <dgm:spPr/>
    </dgm:pt>
  </dgm:ptLst>
  <dgm:cxnLst>
    <dgm:cxn modelId="{C07F452B-D13D-4093-917F-B8391483E7F1}" srcId="{5B840EAB-C1B4-456F-B412-67B0C2CC35D9}" destId="{10041A60-878C-4628-8C7A-8D30AC499D69}" srcOrd="2" destOrd="0" parTransId="{1AE5E266-4675-4ADA-8EA5-76E7C06F6295}" sibTransId="{57216302-EB4C-43C3-BB86-8DFDBDB2BE7E}"/>
    <dgm:cxn modelId="{546A362E-2297-4B37-9008-343E3CEC98DE}" type="presOf" srcId="{57216302-EB4C-43C3-BB86-8DFDBDB2BE7E}" destId="{DC68ADF5-17BC-4597-A9E0-A280F0F16DE3}" srcOrd="0" destOrd="0" presId="urn:microsoft.com/office/officeart/2008/layout/AlternatingHexagons"/>
    <dgm:cxn modelId="{C2169061-D3FF-40A0-869E-ED1D36C43D55}" type="presOf" srcId="{87064B25-6C44-4E20-9FF7-8F171E750970}" destId="{DF7DA558-9594-477A-AF59-D4F6EEBD30B3}" srcOrd="0" destOrd="0" presId="urn:microsoft.com/office/officeart/2008/layout/AlternatingHexagons"/>
    <dgm:cxn modelId="{FC55E76E-E705-4569-863F-7D8035FFB056}" srcId="{5B840EAB-C1B4-456F-B412-67B0C2CC35D9}" destId="{34F4B938-B76D-428D-AC3D-6B109C2BC650}" srcOrd="1" destOrd="0" parTransId="{EA1BD14B-5874-4537-96CE-BA2EF3D5FE67}" sibTransId="{93EE8BDE-CBE6-4C8A-A824-FE4787CA62D7}"/>
    <dgm:cxn modelId="{E7F6697D-500A-4B1D-93B9-DB25536B577F}" type="presOf" srcId="{49CBBF9F-65EB-448D-BD32-6E6AC278061A}" destId="{DE31C30C-37FE-4FE6-9901-5C113451C1CE}" srcOrd="0" destOrd="0" presId="urn:microsoft.com/office/officeart/2008/layout/AlternatingHexagons"/>
    <dgm:cxn modelId="{2B79C57F-E120-401B-BB9D-487012096453}" type="presOf" srcId="{34F4B938-B76D-428D-AC3D-6B109C2BC650}" destId="{309F3D84-8020-4B05-9949-326C5309415C}" srcOrd="0" destOrd="0" presId="urn:microsoft.com/office/officeart/2008/layout/AlternatingHexagons"/>
    <dgm:cxn modelId="{2DF4E183-941B-4848-9AB6-71AE9D9E9E75}" type="presOf" srcId="{10041A60-878C-4628-8C7A-8D30AC499D69}" destId="{ED340B3F-B056-4D47-AC2A-369483BFE383}" srcOrd="0" destOrd="0" presId="urn:microsoft.com/office/officeart/2008/layout/AlternatingHexagons"/>
    <dgm:cxn modelId="{B4A17AA3-6B96-406A-B2C9-27206BDEC89D}" type="presOf" srcId="{5B840EAB-C1B4-456F-B412-67B0C2CC35D9}" destId="{2C13F359-7D09-4CCD-A79C-AC95DA3D6D2A}" srcOrd="0" destOrd="0" presId="urn:microsoft.com/office/officeart/2008/layout/AlternatingHexagons"/>
    <dgm:cxn modelId="{4671DFF6-F558-4DA4-B01C-0623CAA1299F}" srcId="{5B840EAB-C1B4-456F-B412-67B0C2CC35D9}" destId="{49CBBF9F-65EB-448D-BD32-6E6AC278061A}" srcOrd="0" destOrd="0" parTransId="{B38D495B-1F8F-4803-9309-1A96C880EBC6}" sibTransId="{87064B25-6C44-4E20-9FF7-8F171E750970}"/>
    <dgm:cxn modelId="{96540BFA-3704-4E98-BD1D-CAA667B204FC}" type="presOf" srcId="{93EE8BDE-CBE6-4C8A-A824-FE4787CA62D7}" destId="{BEFEDBF2-D5E7-4576-AA3F-13D0AF2C2DE3}" srcOrd="0" destOrd="0" presId="urn:microsoft.com/office/officeart/2008/layout/AlternatingHexagons"/>
    <dgm:cxn modelId="{88A84723-FEEC-4FA1-A612-F46DFF1FA413}" type="presParOf" srcId="{2C13F359-7D09-4CCD-A79C-AC95DA3D6D2A}" destId="{E07FD488-C18C-4DB8-B278-285AC63201F5}" srcOrd="0" destOrd="0" presId="urn:microsoft.com/office/officeart/2008/layout/AlternatingHexagons"/>
    <dgm:cxn modelId="{2A35E858-4532-43EB-BE0A-5845B75C37F2}" type="presParOf" srcId="{E07FD488-C18C-4DB8-B278-285AC63201F5}" destId="{DE31C30C-37FE-4FE6-9901-5C113451C1CE}" srcOrd="0" destOrd="0" presId="urn:microsoft.com/office/officeart/2008/layout/AlternatingHexagons"/>
    <dgm:cxn modelId="{B8AD731B-2941-41CD-9D51-0A2B69AF841F}" type="presParOf" srcId="{E07FD488-C18C-4DB8-B278-285AC63201F5}" destId="{CF499A6E-7B32-4F1D-A223-CA19BE219C67}" srcOrd="1" destOrd="0" presId="urn:microsoft.com/office/officeart/2008/layout/AlternatingHexagons"/>
    <dgm:cxn modelId="{F80FF70F-8B4D-45CC-A542-BC2FBF3A6FD8}" type="presParOf" srcId="{E07FD488-C18C-4DB8-B278-285AC63201F5}" destId="{631D2B72-B61E-4BB7-AE31-D0562A85DC04}" srcOrd="2" destOrd="0" presId="urn:microsoft.com/office/officeart/2008/layout/AlternatingHexagons"/>
    <dgm:cxn modelId="{6A1E8E13-DC0C-46D0-9CB0-455B3519EB30}" type="presParOf" srcId="{E07FD488-C18C-4DB8-B278-285AC63201F5}" destId="{BF334A81-354B-44F3-B8D5-7F93D79D6C9E}" srcOrd="3" destOrd="0" presId="urn:microsoft.com/office/officeart/2008/layout/AlternatingHexagons"/>
    <dgm:cxn modelId="{041A836A-08F4-427C-8C3E-9B6864F5C57B}" type="presParOf" srcId="{E07FD488-C18C-4DB8-B278-285AC63201F5}" destId="{DF7DA558-9594-477A-AF59-D4F6EEBD30B3}" srcOrd="4" destOrd="0" presId="urn:microsoft.com/office/officeart/2008/layout/AlternatingHexagons"/>
    <dgm:cxn modelId="{8137A98A-8500-48CF-BF45-DD8FCEF029CF}" type="presParOf" srcId="{2C13F359-7D09-4CCD-A79C-AC95DA3D6D2A}" destId="{F0DD6F1A-10B7-409E-91E6-55DD1E9AC1D0}" srcOrd="1" destOrd="0" presId="urn:microsoft.com/office/officeart/2008/layout/AlternatingHexagons"/>
    <dgm:cxn modelId="{2E1C761E-6EDC-4A67-9FAA-E789C88DC07D}" type="presParOf" srcId="{2C13F359-7D09-4CCD-A79C-AC95DA3D6D2A}" destId="{9B222504-BBE3-4510-8D4D-519565F05793}" srcOrd="2" destOrd="0" presId="urn:microsoft.com/office/officeart/2008/layout/AlternatingHexagons"/>
    <dgm:cxn modelId="{2148A2ED-D219-4E2D-9F3C-7377EF474A71}" type="presParOf" srcId="{9B222504-BBE3-4510-8D4D-519565F05793}" destId="{309F3D84-8020-4B05-9949-326C5309415C}" srcOrd="0" destOrd="0" presId="urn:microsoft.com/office/officeart/2008/layout/AlternatingHexagons"/>
    <dgm:cxn modelId="{0C30D8C6-78C5-480C-87EF-2F5821337430}" type="presParOf" srcId="{9B222504-BBE3-4510-8D4D-519565F05793}" destId="{99D210C5-DE25-4DAB-A319-828313878FA4}" srcOrd="1" destOrd="0" presId="urn:microsoft.com/office/officeart/2008/layout/AlternatingHexagons"/>
    <dgm:cxn modelId="{200AEB37-C922-4895-84E5-14492D12FDBF}" type="presParOf" srcId="{9B222504-BBE3-4510-8D4D-519565F05793}" destId="{DE6D7EB3-8C5D-4127-BD28-59859D224A0C}" srcOrd="2" destOrd="0" presId="urn:microsoft.com/office/officeart/2008/layout/AlternatingHexagons"/>
    <dgm:cxn modelId="{AA89B828-D663-48AB-9FA0-5D86FA3AACFF}" type="presParOf" srcId="{9B222504-BBE3-4510-8D4D-519565F05793}" destId="{F1DF0E74-C865-4D82-8F4A-7E2AB282E965}" srcOrd="3" destOrd="0" presId="urn:microsoft.com/office/officeart/2008/layout/AlternatingHexagons"/>
    <dgm:cxn modelId="{3E6EE3B9-7152-44A1-A7CE-ADD5D7A292C7}" type="presParOf" srcId="{9B222504-BBE3-4510-8D4D-519565F05793}" destId="{BEFEDBF2-D5E7-4576-AA3F-13D0AF2C2DE3}" srcOrd="4" destOrd="0" presId="urn:microsoft.com/office/officeart/2008/layout/AlternatingHexagons"/>
    <dgm:cxn modelId="{55FF3155-1D05-48C0-B6A5-C90B029B9239}" type="presParOf" srcId="{2C13F359-7D09-4CCD-A79C-AC95DA3D6D2A}" destId="{94E76898-8D7E-4B89-8408-C68C170ABA75}" srcOrd="3" destOrd="0" presId="urn:microsoft.com/office/officeart/2008/layout/AlternatingHexagons"/>
    <dgm:cxn modelId="{D144DCE1-5095-4CF6-AE2B-B2839736D665}" type="presParOf" srcId="{2C13F359-7D09-4CCD-A79C-AC95DA3D6D2A}" destId="{4876345B-3302-40F2-B670-C43490AEC294}" srcOrd="4" destOrd="0" presId="urn:microsoft.com/office/officeart/2008/layout/AlternatingHexagons"/>
    <dgm:cxn modelId="{A39C4EC0-61F1-478C-B9EE-AF8432902CDB}" type="presParOf" srcId="{4876345B-3302-40F2-B670-C43490AEC294}" destId="{ED340B3F-B056-4D47-AC2A-369483BFE383}" srcOrd="0" destOrd="0" presId="urn:microsoft.com/office/officeart/2008/layout/AlternatingHexagons"/>
    <dgm:cxn modelId="{1ABB2227-D763-443C-A3F5-E3AE62B13846}" type="presParOf" srcId="{4876345B-3302-40F2-B670-C43490AEC294}" destId="{C298A1F0-7433-4B93-ADEB-1B5C269D02E2}" srcOrd="1" destOrd="0" presId="urn:microsoft.com/office/officeart/2008/layout/AlternatingHexagons"/>
    <dgm:cxn modelId="{38457652-5C17-4FE0-9E9E-BF35AC99429D}" type="presParOf" srcId="{4876345B-3302-40F2-B670-C43490AEC294}" destId="{BF34F0AD-7C9A-4491-9B1F-E8741C334316}" srcOrd="2" destOrd="0" presId="urn:microsoft.com/office/officeart/2008/layout/AlternatingHexagons"/>
    <dgm:cxn modelId="{A138E0F7-3754-441F-B14F-220059C6E4E0}" type="presParOf" srcId="{4876345B-3302-40F2-B670-C43490AEC294}" destId="{BE291CDB-9556-4363-A7F8-F52E5425E56E}" srcOrd="3" destOrd="0" presId="urn:microsoft.com/office/officeart/2008/layout/AlternatingHexagons"/>
    <dgm:cxn modelId="{91C90869-9C78-48F0-96BE-2136B739460D}" type="presParOf" srcId="{4876345B-3302-40F2-B670-C43490AEC294}" destId="{DC68ADF5-17BC-4597-A9E0-A280F0F16DE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746B1-DF40-4161-BAC0-0FC7B191E135}">
      <dsp:nvSpPr>
        <dsp:cNvPr id="0" name=""/>
        <dsp:cNvSpPr/>
      </dsp:nvSpPr>
      <dsp:spPr>
        <a:xfrm>
          <a:off x="411452" y="788"/>
          <a:ext cx="2112935" cy="1455812"/>
        </a:xfrm>
        <a:prstGeom prst="round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F2DF2-A6C5-4572-9CA9-3F7637658F64}">
      <dsp:nvSpPr>
        <dsp:cNvPr id="0" name=""/>
        <dsp:cNvSpPr/>
      </dsp:nvSpPr>
      <dsp:spPr>
        <a:xfrm>
          <a:off x="411452" y="1456600"/>
          <a:ext cx="2112935" cy="783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ln>
                <a:solidFill>
                  <a:schemeClr val="bg1"/>
                </a:solidFill>
              </a:ln>
              <a:solidFill>
                <a:schemeClr val="bg1"/>
              </a:solidFill>
              <a:latin typeface="Consolas" panose="020B0609020204030204" pitchFamily="49" charset="0"/>
            </a:rPr>
            <a:t>Diverse Operations</a:t>
          </a:r>
          <a:endParaRPr lang="en-IN" sz="2100" kern="1200" dirty="0">
            <a:ln>
              <a:solidFill>
                <a:schemeClr val="bg1"/>
              </a:solidFill>
            </a:ln>
            <a:solidFill>
              <a:schemeClr val="bg1"/>
            </a:solidFill>
            <a:latin typeface="Consolas" panose="020B0609020204030204" pitchFamily="49" charset="0"/>
          </a:endParaRPr>
        </a:p>
      </dsp:txBody>
      <dsp:txXfrm>
        <a:off x="411452" y="1456600"/>
        <a:ext cx="2112935" cy="783898"/>
      </dsp:txXfrm>
    </dsp:sp>
    <dsp:sp modelId="{DBCEDE8F-8B89-407E-85A4-1DCB72DE42E6}">
      <dsp:nvSpPr>
        <dsp:cNvPr id="0" name=""/>
        <dsp:cNvSpPr/>
      </dsp:nvSpPr>
      <dsp:spPr>
        <a:xfrm>
          <a:off x="2735769" y="788"/>
          <a:ext cx="2112935" cy="1455812"/>
        </a:xfrm>
        <a:prstGeom prst="round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3FE20-6B7D-4EFD-A2BE-B793E2A15A8B}">
      <dsp:nvSpPr>
        <dsp:cNvPr id="0" name=""/>
        <dsp:cNvSpPr/>
      </dsp:nvSpPr>
      <dsp:spPr>
        <a:xfrm>
          <a:off x="2735769" y="1456600"/>
          <a:ext cx="2112935" cy="783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ln>
                <a:solidFill>
                  <a:schemeClr val="bg1"/>
                </a:solidFill>
              </a:ln>
              <a:solidFill>
                <a:schemeClr val="bg1"/>
              </a:solidFill>
              <a:latin typeface="Consolas" panose="020B0609020204030204" pitchFamily="49" charset="0"/>
            </a:rPr>
            <a:t>Operational Insights</a:t>
          </a:r>
          <a:endParaRPr lang="en-IN" sz="2100" kern="1200" dirty="0">
            <a:ln>
              <a:solidFill>
                <a:schemeClr val="bg1"/>
              </a:solidFill>
            </a:ln>
            <a:solidFill>
              <a:schemeClr val="bg1"/>
            </a:solidFill>
            <a:latin typeface="Consolas" panose="020B0609020204030204" pitchFamily="49" charset="0"/>
          </a:endParaRPr>
        </a:p>
      </dsp:txBody>
      <dsp:txXfrm>
        <a:off x="2735769" y="1456600"/>
        <a:ext cx="2112935" cy="783898"/>
      </dsp:txXfrm>
    </dsp:sp>
    <dsp:sp modelId="{7565B2A4-8558-42D6-A6A9-5BD665B3198F}">
      <dsp:nvSpPr>
        <dsp:cNvPr id="0" name=""/>
        <dsp:cNvSpPr/>
      </dsp:nvSpPr>
      <dsp:spPr>
        <a:xfrm>
          <a:off x="411452" y="2451792"/>
          <a:ext cx="2112935" cy="1455812"/>
        </a:xfrm>
        <a:prstGeom prst="round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154AD-8EF4-4910-A598-88989B975DBB}">
      <dsp:nvSpPr>
        <dsp:cNvPr id="0" name=""/>
        <dsp:cNvSpPr/>
      </dsp:nvSpPr>
      <dsp:spPr>
        <a:xfrm>
          <a:off x="411452" y="3907605"/>
          <a:ext cx="2112935" cy="783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ln>
                <a:solidFill>
                  <a:schemeClr val="bg1"/>
                </a:solidFill>
              </a:ln>
              <a:solidFill>
                <a:schemeClr val="bg1"/>
              </a:solidFill>
              <a:latin typeface="Consolas" panose="020B0609020204030204" pitchFamily="49" charset="0"/>
            </a:rPr>
            <a:t>Geographical Reach</a:t>
          </a:r>
          <a:endParaRPr lang="en-IN" sz="2100" kern="1200" dirty="0">
            <a:ln>
              <a:solidFill>
                <a:schemeClr val="bg1"/>
              </a:solidFill>
            </a:ln>
            <a:solidFill>
              <a:schemeClr val="bg1"/>
            </a:solidFill>
            <a:latin typeface="Consolas" panose="020B0609020204030204" pitchFamily="49" charset="0"/>
          </a:endParaRPr>
        </a:p>
      </dsp:txBody>
      <dsp:txXfrm>
        <a:off x="411452" y="3907605"/>
        <a:ext cx="2112935" cy="783898"/>
      </dsp:txXfrm>
    </dsp:sp>
    <dsp:sp modelId="{62911A3D-F9D3-44E0-A6BD-4E2D339ED8AA}">
      <dsp:nvSpPr>
        <dsp:cNvPr id="0" name=""/>
        <dsp:cNvSpPr/>
      </dsp:nvSpPr>
      <dsp:spPr>
        <a:xfrm>
          <a:off x="2735769" y="2451792"/>
          <a:ext cx="2112935" cy="1455812"/>
        </a:xfrm>
        <a:prstGeom prst="roundRect">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48F8B2-AE36-4EA6-AD70-A857E65E512A}">
      <dsp:nvSpPr>
        <dsp:cNvPr id="0" name=""/>
        <dsp:cNvSpPr/>
      </dsp:nvSpPr>
      <dsp:spPr>
        <a:xfrm>
          <a:off x="2735769" y="3907605"/>
          <a:ext cx="2112935" cy="783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ln>
                <a:solidFill>
                  <a:schemeClr val="bg1"/>
                </a:solidFill>
              </a:ln>
              <a:solidFill>
                <a:schemeClr val="bg1"/>
              </a:solidFill>
              <a:latin typeface="Consolas" panose="020B0609020204030204" pitchFamily="49" charset="0"/>
            </a:rPr>
            <a:t>Aircraft Service</a:t>
          </a:r>
          <a:endParaRPr lang="en-IN" sz="2100" kern="1200" dirty="0">
            <a:ln>
              <a:solidFill>
                <a:schemeClr val="bg1"/>
              </a:solidFill>
            </a:ln>
            <a:solidFill>
              <a:schemeClr val="bg1"/>
            </a:solidFill>
            <a:latin typeface="Consolas" panose="020B0609020204030204" pitchFamily="49" charset="0"/>
          </a:endParaRPr>
        </a:p>
      </dsp:txBody>
      <dsp:txXfrm>
        <a:off x="2735769" y="3907605"/>
        <a:ext cx="2112935" cy="7838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1C30C-37FE-4FE6-9901-5C113451C1CE}">
      <dsp:nvSpPr>
        <dsp:cNvPr id="0" name=""/>
        <dsp:cNvSpPr/>
      </dsp:nvSpPr>
      <dsp:spPr>
        <a:xfrm rot="5400000">
          <a:off x="2230513" y="828647"/>
          <a:ext cx="1464937" cy="1274495"/>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a:t>
          </a:r>
          <a:endParaRPr lang="en-IN" sz="1500" kern="1200" dirty="0"/>
        </a:p>
      </dsp:txBody>
      <dsp:txXfrm rot="-5400000">
        <a:off x="2524343" y="961712"/>
        <a:ext cx="877277" cy="1008365"/>
      </dsp:txXfrm>
    </dsp:sp>
    <dsp:sp modelId="{CF499A6E-7B32-4F1D-A223-CA19BE219C67}">
      <dsp:nvSpPr>
        <dsp:cNvPr id="0" name=""/>
        <dsp:cNvSpPr/>
      </dsp:nvSpPr>
      <dsp:spPr>
        <a:xfrm>
          <a:off x="3638904" y="1026413"/>
          <a:ext cx="1634869" cy="878962"/>
        </a:xfrm>
        <a:prstGeom prst="rect">
          <a:avLst/>
        </a:prstGeom>
        <a:noFill/>
        <a:ln>
          <a:noFill/>
        </a:ln>
        <a:effectLst/>
      </dsp:spPr>
      <dsp:style>
        <a:lnRef idx="0">
          <a:scrgbClr r="0" g="0" b="0"/>
        </a:lnRef>
        <a:fillRef idx="0">
          <a:scrgbClr r="0" g="0" b="0"/>
        </a:fillRef>
        <a:effectRef idx="0">
          <a:scrgbClr r="0" g="0" b="0"/>
        </a:effectRef>
        <a:fontRef idx="minor"/>
      </dsp:style>
    </dsp:sp>
    <dsp:sp modelId="{DF7DA558-9594-477A-AF59-D4F6EEBD30B3}">
      <dsp:nvSpPr>
        <dsp:cNvPr id="0" name=""/>
        <dsp:cNvSpPr/>
      </dsp:nvSpPr>
      <dsp:spPr>
        <a:xfrm rot="5400000">
          <a:off x="854058" y="828647"/>
          <a:ext cx="1464937" cy="1274495"/>
        </a:xfrm>
        <a:prstGeom prst="hexagon">
          <a:avLst>
            <a:gd name="adj" fmla="val 25000"/>
            <a:gd name="vf" fmla="val 115470"/>
          </a:avLst>
        </a:prstGeom>
        <a:blipFill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rot="-5400000">
        <a:off x="1147888" y="961712"/>
        <a:ext cx="877277" cy="1008365"/>
      </dsp:txXfrm>
    </dsp:sp>
    <dsp:sp modelId="{309F3D84-8020-4B05-9949-326C5309415C}">
      <dsp:nvSpPr>
        <dsp:cNvPr id="0" name=""/>
        <dsp:cNvSpPr/>
      </dsp:nvSpPr>
      <dsp:spPr>
        <a:xfrm rot="5400000">
          <a:off x="1539649" y="2072085"/>
          <a:ext cx="1464937" cy="1274495"/>
        </a:xfrm>
        <a:prstGeom prst="hexagon">
          <a:avLst>
            <a:gd name="adj" fmla="val 25000"/>
            <a:gd name="vf" fmla="val 115470"/>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POWERBI</a:t>
          </a:r>
          <a:endParaRPr lang="en-IN" sz="1500" kern="1200" dirty="0"/>
        </a:p>
      </dsp:txBody>
      <dsp:txXfrm rot="-5400000">
        <a:off x="1833479" y="2205150"/>
        <a:ext cx="877277" cy="1008365"/>
      </dsp:txXfrm>
    </dsp:sp>
    <dsp:sp modelId="{99D210C5-DE25-4DAB-A319-828313878FA4}">
      <dsp:nvSpPr>
        <dsp:cNvPr id="0" name=""/>
        <dsp:cNvSpPr/>
      </dsp:nvSpPr>
      <dsp:spPr>
        <a:xfrm>
          <a:off x="0" y="2269852"/>
          <a:ext cx="1582132" cy="878962"/>
        </a:xfrm>
        <a:prstGeom prst="rect">
          <a:avLst/>
        </a:prstGeom>
        <a:noFill/>
        <a:ln>
          <a:noFill/>
        </a:ln>
        <a:effectLst/>
      </dsp:spPr>
      <dsp:style>
        <a:lnRef idx="0">
          <a:scrgbClr r="0" g="0" b="0"/>
        </a:lnRef>
        <a:fillRef idx="0">
          <a:scrgbClr r="0" g="0" b="0"/>
        </a:fillRef>
        <a:effectRef idx="0">
          <a:scrgbClr r="0" g="0" b="0"/>
        </a:effectRef>
        <a:fontRef idx="minor"/>
      </dsp:style>
    </dsp:sp>
    <dsp:sp modelId="{BEFEDBF2-D5E7-4576-AA3F-13D0AF2C2DE3}">
      <dsp:nvSpPr>
        <dsp:cNvPr id="0" name=""/>
        <dsp:cNvSpPr/>
      </dsp:nvSpPr>
      <dsp:spPr>
        <a:xfrm rot="5400000">
          <a:off x="2916104" y="2072085"/>
          <a:ext cx="1464937" cy="1274495"/>
        </a:xfrm>
        <a:prstGeom prst="hexagon">
          <a:avLst>
            <a:gd name="adj" fmla="val 25000"/>
            <a:gd name="vf" fmla="val 115470"/>
          </a:avLst>
        </a:prstGeom>
        <a:blipFill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rot="-5400000">
        <a:off x="3209934" y="2205150"/>
        <a:ext cx="877277" cy="1008365"/>
      </dsp:txXfrm>
    </dsp:sp>
    <dsp:sp modelId="{ED340B3F-B056-4D47-AC2A-369483BFE383}">
      <dsp:nvSpPr>
        <dsp:cNvPr id="0" name=""/>
        <dsp:cNvSpPr/>
      </dsp:nvSpPr>
      <dsp:spPr>
        <a:xfrm rot="5400000">
          <a:off x="2230513" y="3315524"/>
          <a:ext cx="1464937" cy="1274495"/>
        </a:xfrm>
        <a:prstGeom prst="hexagon">
          <a:avLst>
            <a:gd name="adj" fmla="val 25000"/>
            <a:gd name="vf" fmla="val 115470"/>
          </a:avLst>
        </a:prstGeom>
        <a:blipFill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rot="-5400000">
        <a:off x="2524343" y="3448589"/>
        <a:ext cx="877277" cy="1008365"/>
      </dsp:txXfrm>
    </dsp:sp>
    <dsp:sp modelId="{C298A1F0-7433-4B93-ADEB-1B5C269D02E2}">
      <dsp:nvSpPr>
        <dsp:cNvPr id="0" name=""/>
        <dsp:cNvSpPr/>
      </dsp:nvSpPr>
      <dsp:spPr>
        <a:xfrm>
          <a:off x="3638904" y="3513291"/>
          <a:ext cx="1634869" cy="878962"/>
        </a:xfrm>
        <a:prstGeom prst="rect">
          <a:avLst/>
        </a:prstGeom>
        <a:noFill/>
        <a:ln>
          <a:noFill/>
        </a:ln>
        <a:effectLst/>
      </dsp:spPr>
      <dsp:style>
        <a:lnRef idx="0">
          <a:scrgbClr r="0" g="0" b="0"/>
        </a:lnRef>
        <a:fillRef idx="0">
          <a:scrgbClr r="0" g="0" b="0"/>
        </a:fillRef>
        <a:effectRef idx="0">
          <a:scrgbClr r="0" g="0" b="0"/>
        </a:effectRef>
        <a:fontRef idx="minor"/>
      </dsp:style>
    </dsp:sp>
    <dsp:sp modelId="{DC68ADF5-17BC-4597-A9E0-A280F0F16DE3}">
      <dsp:nvSpPr>
        <dsp:cNvPr id="0" name=""/>
        <dsp:cNvSpPr/>
      </dsp:nvSpPr>
      <dsp:spPr>
        <a:xfrm rot="5400000">
          <a:off x="854058" y="3315524"/>
          <a:ext cx="1464937" cy="1274495"/>
        </a:xfrm>
        <a:prstGeom prst="hexagon">
          <a:avLst>
            <a:gd name="adj" fmla="val 25000"/>
            <a:gd name="vf" fmla="val 115470"/>
          </a:avLst>
        </a:prstGeom>
        <a:blipFill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rot="-5400000">
        <a:off x="1147888" y="3448589"/>
        <a:ext cx="877277" cy="1008365"/>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305D-C87D-4912-B57C-47AE22BBB6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7589E7-8E3F-4B7C-99FB-29781210B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592F11-5F15-4841-8EC7-2F8EAE31A86E}"/>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D0A928DC-4102-41FA-9222-898AD0116B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C1B682-3C5F-4E25-8048-50EBAA344A36}"/>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2558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DF75-5828-4AD4-AA73-19B74D796A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8DFC0C-4B46-4374-9574-112BD39A99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6D7170-0D21-42FF-979F-C2D74A4BC649}"/>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640B9389-3651-416E-BCA1-82C2264452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9770E-41AA-4B48-ADB4-68004A295AC8}"/>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319646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5B85A-17E1-42A0-BF95-43A88E4B0D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C3B48E-F7CB-41AC-98F7-7D1CD3B8352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31DBD8-4282-4876-867D-CB391671212F}"/>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553FEB1F-8AB5-4DA8-813F-1B04B0DD70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AC4AC7-F439-4BD9-8F78-8BF9649E2317}"/>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2171008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60DB-B1D0-42EE-8634-D9398C0EB5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C8363D-1FFC-47B5-8B17-8FF57236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01C4F-7371-4E6D-8992-195304C44640}"/>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1355DF27-3351-47AD-8B44-3C0B58597C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454B-DA6B-44EE-BFCF-04FBF0DCCE1A}"/>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413527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A4BF-A5E8-4039-A20C-BA23D00045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99C639-5D00-4386-B56C-376925504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B2D1EF-B4E1-4812-A477-29676B01E29D}"/>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CEA64ADA-9D87-42DE-A360-A8F77036D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AECA9F-E287-4B88-90B5-393BA7BE3F66}"/>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415594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288-563D-498A-865B-016C162E7C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B64EFA-3629-4608-8C70-1B30769ED4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9D5F03-CA64-4F59-A93A-85F69007A9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654613-5CE7-453C-9E22-D61F26102990}"/>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6" name="Footer Placeholder 5">
            <a:extLst>
              <a:ext uri="{FF2B5EF4-FFF2-40B4-BE49-F238E27FC236}">
                <a16:creationId xmlns:a16="http://schemas.microsoft.com/office/drawing/2014/main" id="{0BFBE07E-2543-454B-97C9-655D377547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5B247D-3ED6-4265-B7F9-738582FE5423}"/>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49741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7F80-556D-4E0D-A13F-EB5E98EC81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F41FDE-929B-4EA1-87FC-1CE2D40FCC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84B33B-4D69-4481-BCF1-7EF00F8CA50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3614F5-0AE7-4361-A2B5-D2BBA2B71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93E74B-9FFB-4464-B7E5-BEB814C224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D91584-52A7-47A9-8AC2-35536325CB1F}"/>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8" name="Footer Placeholder 7">
            <a:extLst>
              <a:ext uri="{FF2B5EF4-FFF2-40B4-BE49-F238E27FC236}">
                <a16:creationId xmlns:a16="http://schemas.microsoft.com/office/drawing/2014/main" id="{D6FB4CB4-D24D-4284-97C8-D22900D46B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A3E9ED-0FD5-4E44-A85A-509320225A2E}"/>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309086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4673-C3D6-47E3-9AE3-2BBDF9A36D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0E21AD-3CE3-4546-85BA-9955A1D8D12D}"/>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4" name="Footer Placeholder 3">
            <a:extLst>
              <a:ext uri="{FF2B5EF4-FFF2-40B4-BE49-F238E27FC236}">
                <a16:creationId xmlns:a16="http://schemas.microsoft.com/office/drawing/2014/main" id="{C4019403-1E2A-4ABB-9759-CA74BD0E2A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C61F1E-884B-41DC-AD28-A1144685AC47}"/>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307610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D89588-7325-4A6C-94A5-14D7D7A5B688}"/>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3" name="Footer Placeholder 2">
            <a:extLst>
              <a:ext uri="{FF2B5EF4-FFF2-40B4-BE49-F238E27FC236}">
                <a16:creationId xmlns:a16="http://schemas.microsoft.com/office/drawing/2014/main" id="{40EADEE9-2ECA-45DB-89F1-B5533FC05B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2BB47D-FBA9-4190-9A90-824B2708F12A}"/>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167464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256F-1579-4C9D-AD86-6975F8A38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2DE1F2-F9D1-4322-BAC7-A4D896E291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9C3403-470D-47FE-8EC1-5D272AA99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65CD9-94D7-4464-8B52-E69BB97F1306}"/>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6" name="Footer Placeholder 5">
            <a:extLst>
              <a:ext uri="{FF2B5EF4-FFF2-40B4-BE49-F238E27FC236}">
                <a16:creationId xmlns:a16="http://schemas.microsoft.com/office/drawing/2014/main" id="{D5D61A3D-230E-4AE5-ABF3-8B19953E61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A8E3B7-A22B-4CA2-9B71-E06319FC66AD}"/>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421230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70A2-7568-4BBE-9688-1AD101743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0F09E0-618E-495F-9E20-0F426F140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CE89EF-2441-41C7-A00F-227E1409E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1B2F8A-72BE-4DB5-931C-A654EE580AEA}"/>
              </a:ext>
            </a:extLst>
          </p:cNvPr>
          <p:cNvSpPr>
            <a:spLocks noGrp="1"/>
          </p:cNvSpPr>
          <p:nvPr>
            <p:ph type="dt" sz="half" idx="10"/>
          </p:nvPr>
        </p:nvSpPr>
        <p:spPr/>
        <p:txBody>
          <a:bodyPr/>
          <a:lstStyle/>
          <a:p>
            <a:fld id="{0B433041-BB34-48F5-9F1C-EDB4329696CF}" type="datetimeFigureOut">
              <a:rPr lang="en-IN" smtClean="0"/>
              <a:t>30-11-2024</a:t>
            </a:fld>
            <a:endParaRPr lang="en-IN"/>
          </a:p>
        </p:txBody>
      </p:sp>
      <p:sp>
        <p:nvSpPr>
          <p:cNvPr id="6" name="Footer Placeholder 5">
            <a:extLst>
              <a:ext uri="{FF2B5EF4-FFF2-40B4-BE49-F238E27FC236}">
                <a16:creationId xmlns:a16="http://schemas.microsoft.com/office/drawing/2014/main" id="{2354474B-365A-4B72-9871-788B163E8C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596C71-CE8A-4DDA-9965-AADFEA75EADD}"/>
              </a:ext>
            </a:extLst>
          </p:cNvPr>
          <p:cNvSpPr>
            <a:spLocks noGrp="1"/>
          </p:cNvSpPr>
          <p:nvPr>
            <p:ph type="sldNum" sz="quarter" idx="12"/>
          </p:nvPr>
        </p:nvSpPr>
        <p:spPr/>
        <p:txBody>
          <a:bodyPr/>
          <a:lstStyle/>
          <a:p>
            <a:fld id="{334B856A-DA49-4A0A-B24B-4ACDC65A2847}" type="slidenum">
              <a:rPr lang="en-IN" smtClean="0"/>
              <a:t>‹#›</a:t>
            </a:fld>
            <a:endParaRPr lang="en-IN"/>
          </a:p>
        </p:txBody>
      </p:sp>
    </p:spTree>
    <p:extLst>
      <p:ext uri="{BB962C8B-B14F-4D97-AF65-F5344CB8AC3E}">
        <p14:creationId xmlns:p14="http://schemas.microsoft.com/office/powerpoint/2010/main" val="268418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7C02F-EDF9-4DE4-A95F-E040E75CE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2B4302-2852-4991-9730-F4E05E0D7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44EC33-798D-4327-8459-3DE07A23D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33041-BB34-48F5-9F1C-EDB4329696CF}" type="datetimeFigureOut">
              <a:rPr lang="en-IN" smtClean="0"/>
              <a:t>30-11-2024</a:t>
            </a:fld>
            <a:endParaRPr lang="en-IN"/>
          </a:p>
        </p:txBody>
      </p:sp>
      <p:sp>
        <p:nvSpPr>
          <p:cNvPr id="5" name="Footer Placeholder 4">
            <a:extLst>
              <a:ext uri="{FF2B5EF4-FFF2-40B4-BE49-F238E27FC236}">
                <a16:creationId xmlns:a16="http://schemas.microsoft.com/office/drawing/2014/main" id="{F7C9C365-E85D-4CB8-A6B0-B75A2191D0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462116-4A49-4291-98BE-172A12AA5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4B856A-DA49-4A0A-B24B-4ACDC65A2847}" type="slidenum">
              <a:rPr lang="en-IN" smtClean="0"/>
              <a:t>‹#›</a:t>
            </a:fld>
            <a:endParaRPr lang="en-IN"/>
          </a:p>
        </p:txBody>
      </p:sp>
    </p:spTree>
    <p:extLst>
      <p:ext uri="{BB962C8B-B14F-4D97-AF65-F5344CB8AC3E}">
        <p14:creationId xmlns:p14="http://schemas.microsoft.com/office/powerpoint/2010/main" val="412512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xhere.com/en/photo/1179028" TargetMode="External"/><Relationship Id="rId5" Type="http://schemas.openxmlformats.org/officeDocument/2006/relationships/image" Target="../media/image19.jpg"/><Relationship Id="rId4" Type="http://schemas.openxmlformats.org/officeDocument/2006/relationships/hyperlink" Target="https://dulwlpaper.blogspot.com/2013/10/plane-images.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6222-53E3-4182-A8DA-D6FF9EA034D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91F4DFE-B4D9-4B2D-882B-1AF20AA2DEF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28A0AB1-9A2F-4DC9-80F3-A11021627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149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E0AF530-F070-4391-BE72-E9AD7046DA91}"/>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5873515" y="1767136"/>
            <a:ext cx="5532400" cy="3323728"/>
          </a:xfrm>
          <a:prstGeom prst="rect">
            <a:avLst/>
          </a:prstGeom>
        </p:spPr>
      </p:pic>
      <p:sp>
        <p:nvSpPr>
          <p:cNvPr id="6" name="TextBox 5">
            <a:extLst>
              <a:ext uri="{FF2B5EF4-FFF2-40B4-BE49-F238E27FC236}">
                <a16:creationId xmlns:a16="http://schemas.microsoft.com/office/drawing/2014/main" id="{DE15BB70-FDF9-4D52-A87A-90984150B776}"/>
              </a:ext>
            </a:extLst>
          </p:cNvPr>
          <p:cNvSpPr txBox="1"/>
          <p:nvPr/>
        </p:nvSpPr>
        <p:spPr>
          <a:xfrm>
            <a:off x="449442" y="1843950"/>
            <a:ext cx="4637988" cy="3170099"/>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Load Factor on Weekdays vs. Weekends:</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Weekdays account for 70.75% of the load factor, significantly higher than weekends (29.25%).</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Suggests more passenger traffic and operational efficiency during weekdays.</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99678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73FB9D7-13E5-488D-95AE-386AEEFDF01A}"/>
              </a:ext>
            </a:extLst>
          </p:cNvPr>
          <p:cNvPicPr>
            <a:picLocks noChangeAspect="1"/>
          </p:cNvPicPr>
          <p:nvPr/>
        </p:nvPicPr>
        <p:blipFill rotWithShape="1">
          <a:blip r:embed="rId3">
            <a:extLst>
              <a:ext uri="{28A0092B-C50C-407E-A947-70E740481C1C}">
                <a14:useLocalDpi xmlns:a14="http://schemas.microsoft.com/office/drawing/2010/main" val="0"/>
              </a:ext>
            </a:extLst>
          </a:blip>
          <a:srcRect l="50001" r="-1"/>
          <a:stretch/>
        </p:blipFill>
        <p:spPr>
          <a:xfrm>
            <a:off x="6435366" y="2063692"/>
            <a:ext cx="5226418" cy="3139904"/>
          </a:xfrm>
          <a:prstGeom prst="rect">
            <a:avLst/>
          </a:prstGeom>
        </p:spPr>
      </p:pic>
      <p:sp>
        <p:nvSpPr>
          <p:cNvPr id="5" name="TextBox 4">
            <a:extLst>
              <a:ext uri="{FF2B5EF4-FFF2-40B4-BE49-F238E27FC236}">
                <a16:creationId xmlns:a16="http://schemas.microsoft.com/office/drawing/2014/main" id="{173DF09B-A3D4-4505-948D-CC0AE5B0E7E8}"/>
              </a:ext>
            </a:extLst>
          </p:cNvPr>
          <p:cNvSpPr txBox="1"/>
          <p:nvPr/>
        </p:nvSpPr>
        <p:spPr>
          <a:xfrm>
            <a:off x="530216" y="2202483"/>
            <a:ext cx="5097586" cy="2862322"/>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Top City-to-City Routes by Departures:</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The busiest routes are Chicago, IL - Detroit, MI (22%), followed by Washington, DC - New York, NY (20%) and Charlotte, NC - Atlanta, GA (19%).</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Highlights key markets and demand hubs for the airline.</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49832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E3A7424-628C-4753-A2BB-D99ED86ABD12}"/>
              </a:ext>
            </a:extLst>
          </p:cNvPr>
          <p:cNvPicPr>
            <a:picLocks noChangeAspect="1"/>
          </p:cNvPicPr>
          <p:nvPr/>
        </p:nvPicPr>
        <p:blipFill rotWithShape="1">
          <a:blip r:embed="rId3"/>
          <a:srcRect r="30893"/>
          <a:stretch/>
        </p:blipFill>
        <p:spPr>
          <a:xfrm>
            <a:off x="5838159" y="1892277"/>
            <a:ext cx="5926493" cy="3073445"/>
          </a:xfrm>
          <a:prstGeom prst="rect">
            <a:avLst/>
          </a:prstGeom>
        </p:spPr>
      </p:pic>
      <p:sp>
        <p:nvSpPr>
          <p:cNvPr id="4" name="TextBox 3">
            <a:extLst>
              <a:ext uri="{FF2B5EF4-FFF2-40B4-BE49-F238E27FC236}">
                <a16:creationId xmlns:a16="http://schemas.microsoft.com/office/drawing/2014/main" id="{06421175-09E9-4777-A969-CB6C4A1A265F}"/>
              </a:ext>
            </a:extLst>
          </p:cNvPr>
          <p:cNvSpPr txBox="1"/>
          <p:nvPr/>
        </p:nvSpPr>
        <p:spPr>
          <a:xfrm>
            <a:off x="282804" y="1892277"/>
            <a:ext cx="4967926" cy="3170099"/>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Top 10 Carriers Based on Passenger Preference:</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Southwest Airlines leads with the highest passenger preference (34.1M), followed by Delta Air Lines (28.3M) and US Airways (15.6M).</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Reflects customer loyalty and operational success among carriers.</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67215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F292AB3-DE5C-437D-B6E9-876DE3AE65C4}"/>
              </a:ext>
            </a:extLst>
          </p:cNvPr>
          <p:cNvPicPr>
            <a:picLocks noChangeAspect="1"/>
          </p:cNvPicPr>
          <p:nvPr/>
        </p:nvPicPr>
        <p:blipFill rotWithShape="1">
          <a:blip r:embed="rId3"/>
          <a:srcRect l="68935"/>
          <a:stretch/>
        </p:blipFill>
        <p:spPr>
          <a:xfrm>
            <a:off x="7871382" y="1275622"/>
            <a:ext cx="3733187" cy="4306756"/>
          </a:xfrm>
          <a:prstGeom prst="rect">
            <a:avLst/>
          </a:prstGeom>
        </p:spPr>
      </p:pic>
      <p:sp>
        <p:nvSpPr>
          <p:cNvPr id="4" name="TextBox 3">
            <a:extLst>
              <a:ext uri="{FF2B5EF4-FFF2-40B4-BE49-F238E27FC236}">
                <a16:creationId xmlns:a16="http://schemas.microsoft.com/office/drawing/2014/main" id="{7A1C310C-6804-45AD-9E4D-7CD1F38C939B}"/>
              </a:ext>
            </a:extLst>
          </p:cNvPr>
          <p:cNvSpPr txBox="1"/>
          <p:nvPr/>
        </p:nvSpPr>
        <p:spPr>
          <a:xfrm>
            <a:off x="587431" y="1690062"/>
            <a:ext cx="5162746" cy="3477875"/>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Load Factor on Quarterly Basis:</a:t>
            </a:r>
          </a:p>
          <a:p>
            <a:endParaRPr lang="en-US" sz="2000" dirty="0">
              <a:solidFill>
                <a:schemeClr val="bg1"/>
              </a:solidFill>
              <a:latin typeface="Bahnschrift SemiBold" panose="020B0502040204020203" pitchFamily="34" charset="0"/>
            </a:endParaRP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Load factor peaks in Q2 (25.68%) and Q3 (26.31%), indicating higher demand during mid-year, while Q1 (23.41%) and Q4 (24.60%) show relatively lower activity.</a:t>
            </a:r>
          </a:p>
          <a:p>
            <a:endParaRPr lang="en-US" sz="2000" dirty="0">
              <a:solidFill>
                <a:schemeClr val="bg1"/>
              </a:solidFill>
              <a:latin typeface="Bahnschrift SemiBold" panose="020B0502040204020203" pitchFamily="34" charset="0"/>
            </a:endParaRP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Suggests seasonal variations in travel patterns.</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24872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4D92029-8576-4506-8E57-AF92B0F46AAE}"/>
              </a:ext>
            </a:extLst>
          </p:cNvPr>
          <p:cNvSpPr txBox="1"/>
          <p:nvPr/>
        </p:nvSpPr>
        <p:spPr>
          <a:xfrm>
            <a:off x="254524" y="933253"/>
            <a:ext cx="5071620" cy="4708981"/>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Number of Flights by Distance Group:</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Majority of flights (58,047) cover short distances under 500 miles, indicating a focus on regional connectivity.</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Flights in the 500–999 mile range are the second most frequent (28,131), showcasing a preference for medium-haul routes.</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Long-distance flights (1,000+ miles) have significantly fewer departures, with only 11,333 for 1,000–1,499 miles and just 2,330 for 2,000–2,499 miles, reflecting limited long-haul operations</a:t>
            </a:r>
            <a:endParaRPr lang="en-IN" sz="2000" dirty="0">
              <a:solidFill>
                <a:schemeClr val="bg1"/>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C57C8306-3AE4-4BD6-9565-4034D7738894}"/>
              </a:ext>
            </a:extLst>
          </p:cNvPr>
          <p:cNvPicPr>
            <a:picLocks noChangeAspect="1"/>
          </p:cNvPicPr>
          <p:nvPr/>
        </p:nvPicPr>
        <p:blipFill rotWithShape="1">
          <a:blip r:embed="rId3">
            <a:extLst>
              <a:ext uri="{28A0092B-C50C-407E-A947-70E740481C1C}">
                <a14:useLocalDpi xmlns:a14="http://schemas.microsoft.com/office/drawing/2010/main" val="0"/>
              </a:ext>
            </a:extLst>
          </a:blip>
          <a:srcRect r="61395"/>
          <a:stretch/>
        </p:blipFill>
        <p:spPr>
          <a:xfrm>
            <a:off x="6096000" y="1840890"/>
            <a:ext cx="5713327" cy="2985634"/>
          </a:xfrm>
          <a:prstGeom prst="rect">
            <a:avLst/>
          </a:prstGeom>
        </p:spPr>
      </p:pic>
    </p:spTree>
    <p:extLst>
      <p:ext uri="{BB962C8B-B14F-4D97-AF65-F5344CB8AC3E}">
        <p14:creationId xmlns:p14="http://schemas.microsoft.com/office/powerpoint/2010/main" val="3597883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9BCE668-B32F-4E79-8BA5-49E05D574954}"/>
              </a:ext>
            </a:extLst>
          </p:cNvPr>
          <p:cNvSpPr txBox="1"/>
          <p:nvPr/>
        </p:nvSpPr>
        <p:spPr>
          <a:xfrm>
            <a:off x="414778" y="707011"/>
            <a:ext cx="4788817" cy="5632311"/>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Load Factor on Carrier Name:</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Delta Air Lines leads with the highest load factor at 19.60%, showcasing strong passenger demand and efficient seat utilization.</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Southwest Airlines and SkyWest Airlines follow with load factors of 18.92% and 9.71%, respectively, indicating solid performance in their market segments.</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Other carriers, such as Continental Air Lines (11.46%) and US Airways (10.64%), show moderate load factors, while smaller airlines like Allegiant Air (5.05%) have lower utilization.</a:t>
            </a:r>
            <a:endParaRPr lang="en-IN" sz="2000" dirty="0">
              <a:solidFill>
                <a:schemeClr val="bg1"/>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6E59C16C-77D8-4040-89C1-27D9EAC93267}"/>
              </a:ext>
            </a:extLst>
          </p:cNvPr>
          <p:cNvPicPr>
            <a:picLocks noChangeAspect="1"/>
          </p:cNvPicPr>
          <p:nvPr/>
        </p:nvPicPr>
        <p:blipFill rotWithShape="1">
          <a:blip r:embed="rId3">
            <a:extLst>
              <a:ext uri="{28A0092B-C50C-407E-A947-70E740481C1C}">
                <a14:useLocalDpi xmlns:a14="http://schemas.microsoft.com/office/drawing/2010/main" val="0"/>
              </a:ext>
            </a:extLst>
          </a:blip>
          <a:srcRect l="38236"/>
          <a:stretch/>
        </p:blipFill>
        <p:spPr>
          <a:xfrm>
            <a:off x="5538459" y="1640264"/>
            <a:ext cx="6318677" cy="3345081"/>
          </a:xfrm>
          <a:prstGeom prst="rect">
            <a:avLst/>
          </a:prstGeom>
        </p:spPr>
      </p:pic>
    </p:spTree>
    <p:extLst>
      <p:ext uri="{BB962C8B-B14F-4D97-AF65-F5344CB8AC3E}">
        <p14:creationId xmlns:p14="http://schemas.microsoft.com/office/powerpoint/2010/main" val="66192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A88097A-5790-4ED9-901D-1E8D63BFE207}"/>
              </a:ext>
            </a:extLst>
          </p:cNvPr>
          <p:cNvSpPr txBox="1"/>
          <p:nvPr/>
        </p:nvSpPr>
        <p:spPr>
          <a:xfrm>
            <a:off x="-442756"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RECOMMENDATION</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grpSp>
        <p:nvGrpSpPr>
          <p:cNvPr id="9" name="Group 8">
            <a:extLst>
              <a:ext uri="{FF2B5EF4-FFF2-40B4-BE49-F238E27FC236}">
                <a16:creationId xmlns:a16="http://schemas.microsoft.com/office/drawing/2014/main" id="{709BBEEB-7380-4AC4-9DAD-BDCDB363538D}"/>
              </a:ext>
            </a:extLst>
          </p:cNvPr>
          <p:cNvGrpSpPr/>
          <p:nvPr/>
        </p:nvGrpSpPr>
        <p:grpSpPr>
          <a:xfrm>
            <a:off x="289393" y="830997"/>
            <a:ext cx="6096000" cy="1611984"/>
            <a:chOff x="449648" y="830997"/>
            <a:chExt cx="6096000" cy="1611984"/>
          </a:xfrm>
        </p:grpSpPr>
        <p:sp>
          <p:nvSpPr>
            <p:cNvPr id="2" name="TextBox 1">
              <a:extLst>
                <a:ext uri="{FF2B5EF4-FFF2-40B4-BE49-F238E27FC236}">
                  <a16:creationId xmlns:a16="http://schemas.microsoft.com/office/drawing/2014/main" id="{7C0C490B-6F64-43D0-9C0F-C567957FD6C8}"/>
                </a:ext>
              </a:extLst>
            </p:cNvPr>
            <p:cNvSpPr txBox="1"/>
            <p:nvPr/>
          </p:nvSpPr>
          <p:spPr>
            <a:xfrm>
              <a:off x="461914" y="830997"/>
              <a:ext cx="4864231"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Improve Weekend Load Factors</a:t>
              </a:r>
              <a:endParaRPr lang="en-IN" sz="2400" dirty="0">
                <a:solidFill>
                  <a:schemeClr val="bg1"/>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BBF8D73C-9DA1-4895-B1D2-8F1107F4E456}"/>
                </a:ext>
              </a:extLst>
            </p:cNvPr>
            <p:cNvSpPr/>
            <p:nvPr/>
          </p:nvSpPr>
          <p:spPr>
            <a:xfrm>
              <a:off x="449648" y="1292662"/>
              <a:ext cx="6096000" cy="1015663"/>
            </a:xfrm>
            <a:prstGeom prst="rect">
              <a:avLst/>
            </a:prstGeom>
          </p:spPr>
          <p:txBody>
            <a:bodyPr>
              <a:spAutoFit/>
            </a:bodyPr>
            <a:lstStyle/>
            <a:p>
              <a:r>
                <a:rPr lang="en-US" sz="2000" dirty="0">
                  <a:solidFill>
                    <a:schemeClr val="bg1"/>
                  </a:solidFill>
                  <a:latin typeface="Consolas" panose="020B0609020204030204" pitchFamily="49" charset="0"/>
                </a:rPr>
                <a:t>Implement promotional campaigns or discounts to increase passenger demand on weekends.</a:t>
              </a:r>
              <a:endParaRPr lang="en-IN" sz="2000"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EF0EE691-0611-414E-B372-CA5CDEACE625}"/>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57CDE346-EED9-4D89-85FC-6D78C322A5B3}"/>
              </a:ext>
            </a:extLst>
          </p:cNvPr>
          <p:cNvGrpSpPr/>
          <p:nvPr/>
        </p:nvGrpSpPr>
        <p:grpSpPr>
          <a:xfrm>
            <a:off x="5852778" y="4848387"/>
            <a:ext cx="6096000" cy="1611984"/>
            <a:chOff x="449648" y="830997"/>
            <a:chExt cx="6096000" cy="1611984"/>
          </a:xfrm>
        </p:grpSpPr>
        <p:sp>
          <p:nvSpPr>
            <p:cNvPr id="15" name="TextBox 14">
              <a:extLst>
                <a:ext uri="{FF2B5EF4-FFF2-40B4-BE49-F238E27FC236}">
                  <a16:creationId xmlns:a16="http://schemas.microsoft.com/office/drawing/2014/main" id="{E03E48C7-CCCB-493F-8312-4A539D2E94D3}"/>
                </a:ext>
              </a:extLst>
            </p:cNvPr>
            <p:cNvSpPr txBox="1"/>
            <p:nvPr/>
          </p:nvSpPr>
          <p:spPr>
            <a:xfrm>
              <a:off x="461914" y="830997"/>
              <a:ext cx="5437694"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Enhance Passenger Experience</a:t>
              </a:r>
              <a:endParaRPr lang="en-IN" sz="2400" dirty="0">
                <a:solidFill>
                  <a:schemeClr val="bg1"/>
                </a:solidFill>
                <a:latin typeface="Arial Rounded MT Bold" panose="020F0704030504030204" pitchFamily="34" charset="0"/>
              </a:endParaRPr>
            </a:p>
          </p:txBody>
        </p:sp>
        <p:sp>
          <p:nvSpPr>
            <p:cNvPr id="16" name="Rectangle 15">
              <a:extLst>
                <a:ext uri="{FF2B5EF4-FFF2-40B4-BE49-F238E27FC236}">
                  <a16:creationId xmlns:a16="http://schemas.microsoft.com/office/drawing/2014/main" id="{9929CF4C-1C02-44DD-A80A-43445492DDB8}"/>
                </a:ext>
              </a:extLst>
            </p:cNvPr>
            <p:cNvSpPr/>
            <p:nvPr/>
          </p:nvSpPr>
          <p:spPr>
            <a:xfrm>
              <a:off x="449648" y="1292662"/>
              <a:ext cx="6096000" cy="1015663"/>
            </a:xfrm>
            <a:prstGeom prst="rect">
              <a:avLst/>
            </a:prstGeom>
          </p:spPr>
          <p:txBody>
            <a:bodyPr>
              <a:spAutoFit/>
            </a:bodyPr>
            <a:lstStyle/>
            <a:p>
              <a:r>
                <a:rPr lang="en-US" sz="2000" dirty="0">
                  <a:solidFill>
                    <a:schemeClr val="bg1"/>
                  </a:solidFill>
                  <a:latin typeface="Consolas" panose="020B0609020204030204" pitchFamily="49" charset="0"/>
                </a:rPr>
                <a:t>Invest in onboard amenities and improved customer service to attract repeated customers</a:t>
              </a:r>
              <a:endParaRPr lang="en-IN" sz="2000" dirty="0">
                <a:solidFill>
                  <a:schemeClr val="bg1"/>
                </a:solidFill>
                <a:latin typeface="Consolas" panose="020B0609020204030204" pitchFamily="49" charset="0"/>
              </a:endParaRPr>
            </a:p>
          </p:txBody>
        </p:sp>
        <p:sp>
          <p:nvSpPr>
            <p:cNvPr id="17" name="Rectangle: Rounded Corners 16">
              <a:extLst>
                <a:ext uri="{FF2B5EF4-FFF2-40B4-BE49-F238E27FC236}">
                  <a16:creationId xmlns:a16="http://schemas.microsoft.com/office/drawing/2014/main" id="{032A575D-4570-41D1-A503-AB80F2A34E12}"/>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03727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7DA2227B-2429-4B02-A6AC-CC308CD14A7C}"/>
              </a:ext>
            </a:extLst>
          </p:cNvPr>
          <p:cNvGrpSpPr/>
          <p:nvPr/>
        </p:nvGrpSpPr>
        <p:grpSpPr>
          <a:xfrm>
            <a:off x="289393" y="830997"/>
            <a:ext cx="6096000" cy="1611984"/>
            <a:chOff x="449648" y="830997"/>
            <a:chExt cx="6096000" cy="1611984"/>
          </a:xfrm>
        </p:grpSpPr>
        <p:sp>
          <p:nvSpPr>
            <p:cNvPr id="5" name="TextBox 4">
              <a:extLst>
                <a:ext uri="{FF2B5EF4-FFF2-40B4-BE49-F238E27FC236}">
                  <a16:creationId xmlns:a16="http://schemas.microsoft.com/office/drawing/2014/main" id="{89D5FEC2-E703-41DE-8F4C-D0D264908F76}"/>
                </a:ext>
              </a:extLst>
            </p:cNvPr>
            <p:cNvSpPr txBox="1"/>
            <p:nvPr/>
          </p:nvSpPr>
          <p:spPr>
            <a:xfrm>
              <a:off x="461914" y="830997"/>
              <a:ext cx="4864231"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Seasonal Price Strategies</a:t>
              </a:r>
              <a:endParaRPr lang="en-IN" sz="2400" dirty="0">
                <a:solidFill>
                  <a:schemeClr val="bg1"/>
                </a:solidFill>
                <a:latin typeface="Arial Rounded MT Bold" panose="020F0704030504030204" pitchFamily="34" charset="0"/>
              </a:endParaRPr>
            </a:p>
          </p:txBody>
        </p:sp>
        <p:sp>
          <p:nvSpPr>
            <p:cNvPr id="6" name="Rectangle 5">
              <a:extLst>
                <a:ext uri="{FF2B5EF4-FFF2-40B4-BE49-F238E27FC236}">
                  <a16:creationId xmlns:a16="http://schemas.microsoft.com/office/drawing/2014/main" id="{CF482B2C-BF2B-4888-B251-5BD221F462DE}"/>
                </a:ext>
              </a:extLst>
            </p:cNvPr>
            <p:cNvSpPr/>
            <p:nvPr/>
          </p:nvSpPr>
          <p:spPr>
            <a:xfrm>
              <a:off x="449648" y="1292662"/>
              <a:ext cx="6096000" cy="707886"/>
            </a:xfrm>
            <a:prstGeom prst="rect">
              <a:avLst/>
            </a:prstGeom>
          </p:spPr>
          <p:txBody>
            <a:bodyPr>
              <a:spAutoFit/>
            </a:bodyPr>
            <a:lstStyle/>
            <a:p>
              <a:r>
                <a:rPr lang="en-US" sz="2000" dirty="0">
                  <a:solidFill>
                    <a:schemeClr val="bg1"/>
                  </a:solidFill>
                  <a:latin typeface="Consolas" panose="020B0609020204030204" pitchFamily="49" charset="0"/>
                </a:rPr>
                <a:t>Offer Discount during off season (Q1 &amp; Q4) to </a:t>
              </a:r>
              <a:r>
                <a:rPr lang="en-US" sz="2000">
                  <a:solidFill>
                    <a:schemeClr val="bg1"/>
                  </a:solidFill>
                  <a:latin typeface="Consolas" panose="020B0609020204030204" pitchFamily="49" charset="0"/>
                </a:rPr>
                <a:t>increase revenue</a:t>
              </a:r>
              <a:endParaRPr lang="en-IN" sz="2000"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E702BDC0-1BAF-4674-9B03-C70CCEC922A1}"/>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04347430-C478-4982-937C-37D595990250}"/>
              </a:ext>
            </a:extLst>
          </p:cNvPr>
          <p:cNvGrpSpPr/>
          <p:nvPr/>
        </p:nvGrpSpPr>
        <p:grpSpPr>
          <a:xfrm>
            <a:off x="5824498" y="4829533"/>
            <a:ext cx="6096000" cy="1611984"/>
            <a:chOff x="449648" y="830997"/>
            <a:chExt cx="6096000" cy="1611984"/>
          </a:xfrm>
        </p:grpSpPr>
        <p:sp>
          <p:nvSpPr>
            <p:cNvPr id="13" name="TextBox 12">
              <a:extLst>
                <a:ext uri="{FF2B5EF4-FFF2-40B4-BE49-F238E27FC236}">
                  <a16:creationId xmlns:a16="http://schemas.microsoft.com/office/drawing/2014/main" id="{355B3BCE-4F6B-4AA6-9397-B649E51A9D4F}"/>
                </a:ext>
              </a:extLst>
            </p:cNvPr>
            <p:cNvSpPr txBox="1"/>
            <p:nvPr/>
          </p:nvSpPr>
          <p:spPr>
            <a:xfrm>
              <a:off x="461914" y="830997"/>
              <a:ext cx="4864231"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Enhance Career Partnerships</a:t>
              </a:r>
              <a:endParaRPr lang="en-IN" sz="2400" dirty="0">
                <a:solidFill>
                  <a:schemeClr val="bg1"/>
                </a:solidFill>
                <a:latin typeface="Arial Rounded MT Bold" panose="020F0704030504030204" pitchFamily="34" charset="0"/>
              </a:endParaRPr>
            </a:p>
          </p:txBody>
        </p:sp>
        <p:sp>
          <p:nvSpPr>
            <p:cNvPr id="14" name="Rectangle 13">
              <a:extLst>
                <a:ext uri="{FF2B5EF4-FFF2-40B4-BE49-F238E27FC236}">
                  <a16:creationId xmlns:a16="http://schemas.microsoft.com/office/drawing/2014/main" id="{008EC77B-C145-4B98-B8EE-DE0B5E46F17F}"/>
                </a:ext>
              </a:extLst>
            </p:cNvPr>
            <p:cNvSpPr/>
            <p:nvPr/>
          </p:nvSpPr>
          <p:spPr>
            <a:xfrm>
              <a:off x="449648" y="1292662"/>
              <a:ext cx="6096000" cy="1015663"/>
            </a:xfrm>
            <a:prstGeom prst="rect">
              <a:avLst/>
            </a:prstGeom>
          </p:spPr>
          <p:txBody>
            <a:bodyPr>
              <a:spAutoFit/>
            </a:bodyPr>
            <a:lstStyle/>
            <a:p>
              <a:r>
                <a:rPr lang="en-US" sz="2000" dirty="0">
                  <a:solidFill>
                    <a:schemeClr val="bg1"/>
                  </a:solidFill>
                  <a:latin typeface="Consolas" panose="020B0609020204030204" pitchFamily="49" charset="0"/>
                </a:rPr>
                <a:t>Collaborate with top-performing carriers like Southwest Airlines, AND Delta Airlines Inc. to increase market reach</a:t>
              </a:r>
              <a:endParaRPr lang="en-IN" sz="2000" dirty="0">
                <a:solidFill>
                  <a:schemeClr val="bg1"/>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1CEF40EA-C45C-4E28-9175-E64DCA3EE939}"/>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D22FF32C-1D7E-4DB4-BBF6-7536B0113DA9}"/>
              </a:ext>
            </a:extLst>
          </p:cNvPr>
          <p:cNvSpPr txBox="1"/>
          <p:nvPr/>
        </p:nvSpPr>
        <p:spPr>
          <a:xfrm>
            <a:off x="-442756"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RECOMMENDATION</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spTree>
    <p:extLst>
      <p:ext uri="{BB962C8B-B14F-4D97-AF65-F5344CB8AC3E}">
        <p14:creationId xmlns:p14="http://schemas.microsoft.com/office/powerpoint/2010/main" val="3379888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3248273-5513-466A-AC41-9444F9823EF0}"/>
              </a:ext>
            </a:extLst>
          </p:cNvPr>
          <p:cNvSpPr txBox="1"/>
          <p:nvPr/>
        </p:nvSpPr>
        <p:spPr>
          <a:xfrm>
            <a:off x="-1225181"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CHALLENGES</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grpSp>
        <p:nvGrpSpPr>
          <p:cNvPr id="5" name="Group 4">
            <a:extLst>
              <a:ext uri="{FF2B5EF4-FFF2-40B4-BE49-F238E27FC236}">
                <a16:creationId xmlns:a16="http://schemas.microsoft.com/office/drawing/2014/main" id="{16B65AC2-233C-4D96-A41A-1EFEC0777B0E}"/>
              </a:ext>
            </a:extLst>
          </p:cNvPr>
          <p:cNvGrpSpPr/>
          <p:nvPr/>
        </p:nvGrpSpPr>
        <p:grpSpPr>
          <a:xfrm>
            <a:off x="180985" y="890285"/>
            <a:ext cx="6096000" cy="1611984"/>
            <a:chOff x="449648" y="830997"/>
            <a:chExt cx="6096000" cy="1611984"/>
          </a:xfrm>
        </p:grpSpPr>
        <p:sp>
          <p:nvSpPr>
            <p:cNvPr id="6" name="TextBox 5">
              <a:extLst>
                <a:ext uri="{FF2B5EF4-FFF2-40B4-BE49-F238E27FC236}">
                  <a16:creationId xmlns:a16="http://schemas.microsoft.com/office/drawing/2014/main" id="{A68C2916-9C30-4B1D-BEAC-E237B94B1B5A}"/>
                </a:ext>
              </a:extLst>
            </p:cNvPr>
            <p:cNvSpPr txBox="1"/>
            <p:nvPr/>
          </p:nvSpPr>
          <p:spPr>
            <a:xfrm>
              <a:off x="461914" y="830997"/>
              <a:ext cx="4864231"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Large Dataset</a:t>
              </a:r>
              <a:endParaRPr lang="en-IN" sz="2400" dirty="0">
                <a:solidFill>
                  <a:schemeClr val="bg1"/>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B4A177A0-A3C6-4CAE-8383-894701740B5B}"/>
                </a:ext>
              </a:extLst>
            </p:cNvPr>
            <p:cNvSpPr/>
            <p:nvPr/>
          </p:nvSpPr>
          <p:spPr>
            <a:xfrm>
              <a:off x="449648" y="1292662"/>
              <a:ext cx="6096000" cy="707886"/>
            </a:xfrm>
            <a:prstGeom prst="rect">
              <a:avLst/>
            </a:prstGeom>
          </p:spPr>
          <p:txBody>
            <a:bodyPr>
              <a:spAutoFit/>
            </a:bodyPr>
            <a:lstStyle/>
            <a:p>
              <a:r>
                <a:rPr lang="en-US" sz="2000" dirty="0">
                  <a:solidFill>
                    <a:schemeClr val="bg1"/>
                  </a:solidFill>
                  <a:latin typeface="Bahnschrift SemiBold" panose="020B0502040204020203" pitchFamily="34" charset="0"/>
                </a:rPr>
                <a:t>Handling and analyzing a vast amount of data was time – consuming and required tool optimization</a:t>
              </a:r>
              <a:endParaRPr lang="en-IN" sz="2000" dirty="0">
                <a:solidFill>
                  <a:schemeClr val="bg1"/>
                </a:solidFill>
                <a:latin typeface="Bahnschrift SemiBold" panose="020B0502040204020203" pitchFamily="34" charset="0"/>
              </a:endParaRPr>
            </a:p>
          </p:txBody>
        </p:sp>
        <p:sp>
          <p:nvSpPr>
            <p:cNvPr id="8" name="Rectangle: Rounded Corners 7">
              <a:extLst>
                <a:ext uri="{FF2B5EF4-FFF2-40B4-BE49-F238E27FC236}">
                  <a16:creationId xmlns:a16="http://schemas.microsoft.com/office/drawing/2014/main" id="{F7481451-CD54-4B6F-8728-3D4E33DBEE29}"/>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5F02B73E-C382-40CA-9F3D-50C7E13DC57B}"/>
              </a:ext>
            </a:extLst>
          </p:cNvPr>
          <p:cNvGrpSpPr/>
          <p:nvPr/>
        </p:nvGrpSpPr>
        <p:grpSpPr>
          <a:xfrm>
            <a:off x="217121" y="2904646"/>
            <a:ext cx="6096000" cy="1611984"/>
            <a:chOff x="449648" y="830997"/>
            <a:chExt cx="6096000" cy="1611984"/>
          </a:xfrm>
        </p:grpSpPr>
        <p:sp>
          <p:nvSpPr>
            <p:cNvPr id="10" name="TextBox 9">
              <a:extLst>
                <a:ext uri="{FF2B5EF4-FFF2-40B4-BE49-F238E27FC236}">
                  <a16:creationId xmlns:a16="http://schemas.microsoft.com/office/drawing/2014/main" id="{62E8641E-C93E-4CB3-BB6A-CE88EC792867}"/>
                </a:ext>
              </a:extLst>
            </p:cNvPr>
            <p:cNvSpPr txBox="1"/>
            <p:nvPr/>
          </p:nvSpPr>
          <p:spPr>
            <a:xfrm>
              <a:off x="461914" y="830997"/>
              <a:ext cx="4864231" cy="461665"/>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Complex Relationships</a:t>
              </a:r>
              <a:endParaRPr lang="en-IN" sz="2400" dirty="0">
                <a:solidFill>
                  <a:schemeClr val="bg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E471D18B-CB72-403D-822E-B468A574C7C6}"/>
                </a:ext>
              </a:extLst>
            </p:cNvPr>
            <p:cNvSpPr/>
            <p:nvPr/>
          </p:nvSpPr>
          <p:spPr>
            <a:xfrm>
              <a:off x="449648" y="1292662"/>
              <a:ext cx="6096000" cy="707886"/>
            </a:xfrm>
            <a:prstGeom prst="rect">
              <a:avLst/>
            </a:prstGeom>
          </p:spPr>
          <p:txBody>
            <a:bodyPr>
              <a:spAutoFit/>
            </a:bodyPr>
            <a:lstStyle/>
            <a:p>
              <a:r>
                <a:rPr lang="en-US" sz="2000" dirty="0">
                  <a:solidFill>
                    <a:schemeClr val="bg1"/>
                  </a:solidFill>
                  <a:latin typeface="Bahnschrift SemiBold" panose="020B0502040204020203" pitchFamily="34" charset="0"/>
                </a:rPr>
                <a:t>Identifying meaningful insights from multiple interconnected metrics was challenging</a:t>
              </a:r>
              <a:endParaRPr lang="en-IN" sz="2000" dirty="0">
                <a:solidFill>
                  <a:schemeClr val="bg1"/>
                </a:solidFill>
                <a:latin typeface="Bahnschrift SemiBold" panose="020B0502040204020203" pitchFamily="34" charset="0"/>
              </a:endParaRPr>
            </a:p>
          </p:txBody>
        </p:sp>
        <p:sp>
          <p:nvSpPr>
            <p:cNvPr id="12" name="Rectangle: Rounded Corners 11">
              <a:extLst>
                <a:ext uri="{FF2B5EF4-FFF2-40B4-BE49-F238E27FC236}">
                  <a16:creationId xmlns:a16="http://schemas.microsoft.com/office/drawing/2014/main" id="{4431C31E-2828-43E0-BC0E-5741136D76D0}"/>
                </a:ext>
              </a:extLst>
            </p:cNvPr>
            <p:cNvSpPr/>
            <p:nvPr/>
          </p:nvSpPr>
          <p:spPr>
            <a:xfrm>
              <a:off x="449648" y="830997"/>
              <a:ext cx="6023728" cy="16119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FC310DBD-9842-4B3F-AF78-FD67CE4686D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98384" y="776965"/>
            <a:ext cx="4603282" cy="25893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a:extLst>
              <a:ext uri="{FF2B5EF4-FFF2-40B4-BE49-F238E27FC236}">
                <a16:creationId xmlns:a16="http://schemas.microsoft.com/office/drawing/2014/main" id="{A536B4B5-A1EF-4987-A424-9399294E092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999333" y="2662184"/>
            <a:ext cx="4315577" cy="24239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3221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E4213-6FFA-4E64-A737-5D3CA88BF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52C740F-BBAA-4516-9C22-37E29493CF19}"/>
              </a:ext>
            </a:extLst>
          </p:cNvPr>
          <p:cNvSpPr txBox="1"/>
          <p:nvPr/>
        </p:nvSpPr>
        <p:spPr>
          <a:xfrm>
            <a:off x="1769095" y="41359"/>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CONCLUSION</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sp>
        <p:nvSpPr>
          <p:cNvPr id="5" name="Rectangle 4">
            <a:extLst>
              <a:ext uri="{FF2B5EF4-FFF2-40B4-BE49-F238E27FC236}">
                <a16:creationId xmlns:a16="http://schemas.microsoft.com/office/drawing/2014/main" id="{824D5827-EBDB-4132-8812-A70B2732C52F}"/>
              </a:ext>
            </a:extLst>
          </p:cNvPr>
          <p:cNvSpPr/>
          <p:nvPr/>
        </p:nvSpPr>
        <p:spPr>
          <a:xfrm>
            <a:off x="432061" y="913714"/>
            <a:ext cx="11327878" cy="1938992"/>
          </a:xfrm>
          <a:prstGeom prst="rect">
            <a:avLst/>
          </a:prstGeom>
        </p:spPr>
        <p:txBody>
          <a:bodyPr wrap="square">
            <a:spAutoFit/>
          </a:bodyPr>
          <a:lstStyle/>
          <a:p>
            <a:pPr algn="just"/>
            <a:r>
              <a:rPr lang="en-US" sz="2000" dirty="0">
                <a:solidFill>
                  <a:schemeClr val="bg1"/>
                </a:solidFill>
                <a:latin typeface="Bahnschrift SemiBold" panose="020B0502040204020203" pitchFamily="34" charset="0"/>
              </a:rPr>
              <a:t>The analysis highlights key operational metrics, passenger trends, and route performance for High Cloud Airlines. </a:t>
            </a:r>
          </a:p>
          <a:p>
            <a:pPr algn="just"/>
            <a:r>
              <a:rPr lang="en-US" sz="2000" dirty="0">
                <a:solidFill>
                  <a:schemeClr val="bg1"/>
                </a:solidFill>
                <a:latin typeface="Bahnschrift SemiBold" panose="020B0502040204020203" pitchFamily="34" charset="0"/>
              </a:rPr>
              <a:t>By focusing on high-demand routes, optimizing underutilized flights, and enhancing weekend and seasonal strategies, the airline can improve efficiency and revenue. Implementing these insights will drive better resource allocation, improve customer satisfaction, and ensure sustainable growth.</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71730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5D574-2911-47D9-8EAE-CABC2663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6C9311C-6570-431A-919D-75B22AFE4347}"/>
              </a:ext>
            </a:extLst>
          </p:cNvPr>
          <p:cNvSpPr txBox="1"/>
          <p:nvPr/>
        </p:nvSpPr>
        <p:spPr>
          <a:xfrm>
            <a:off x="-1046374"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INTRODUCTION</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sp>
        <p:nvSpPr>
          <p:cNvPr id="5" name="TextBox 4">
            <a:extLst>
              <a:ext uri="{FF2B5EF4-FFF2-40B4-BE49-F238E27FC236}">
                <a16:creationId xmlns:a16="http://schemas.microsoft.com/office/drawing/2014/main" id="{A60F8130-937F-4A2A-85DB-082262E5CBD8}"/>
              </a:ext>
            </a:extLst>
          </p:cNvPr>
          <p:cNvSpPr txBox="1"/>
          <p:nvPr/>
        </p:nvSpPr>
        <p:spPr>
          <a:xfrm>
            <a:off x="131975" y="904973"/>
            <a:ext cx="4081806" cy="4618316"/>
          </a:xfrm>
          <a:prstGeom prst="rect">
            <a:avLst/>
          </a:prstGeom>
          <a:noFill/>
        </p:spPr>
        <p:txBody>
          <a:bodyPr wrap="square" rtlCol="0">
            <a:spAutoFit/>
          </a:bodyPr>
          <a:lstStyle/>
          <a:p>
            <a:pPr>
              <a:lnSpc>
                <a:spcPct val="150000"/>
              </a:lnSpc>
            </a:pPr>
            <a:r>
              <a:rPr lang="en-US" b="1" dirty="0">
                <a:solidFill>
                  <a:schemeClr val="bg1"/>
                </a:solidFill>
                <a:latin typeface="Consolas" panose="020B0609020204030204" pitchFamily="49" charset="0"/>
              </a:rPr>
              <a:t>High Cloud Airlines operates as a regional carrier with a primary focus on serving routes within the United States, especially connecting smaller cities and remote areas. The dataset captures detailed operational and logistical information that reflects the airline's commitment to regional connectivity.</a:t>
            </a:r>
            <a:endParaRPr lang="en-IN" b="1" dirty="0">
              <a:solidFill>
                <a:schemeClr val="bg1"/>
              </a:solidFill>
              <a:latin typeface="Consolas" panose="020B0609020204030204" pitchFamily="49" charset="0"/>
            </a:endParaRPr>
          </a:p>
        </p:txBody>
      </p:sp>
      <p:graphicFrame>
        <p:nvGraphicFramePr>
          <p:cNvPr id="6" name="Diagram 5">
            <a:extLst>
              <a:ext uri="{FF2B5EF4-FFF2-40B4-BE49-F238E27FC236}">
                <a16:creationId xmlns:a16="http://schemas.microsoft.com/office/drawing/2014/main" id="{F55228E8-0BC3-408C-9C07-1BFC6EFF6896}"/>
              </a:ext>
            </a:extLst>
          </p:cNvPr>
          <p:cNvGraphicFramePr/>
          <p:nvPr>
            <p:extLst>
              <p:ext uri="{D42A27DB-BD31-4B8C-83A1-F6EECF244321}">
                <p14:modId xmlns:p14="http://schemas.microsoft.com/office/powerpoint/2010/main" val="3074177034"/>
              </p:ext>
            </p:extLst>
          </p:nvPr>
        </p:nvGraphicFramePr>
        <p:xfrm>
          <a:off x="6438507" y="1082854"/>
          <a:ext cx="5260157" cy="4692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7726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E4213-6FFA-4E64-A737-5D3CA88BF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A38A0FF-7A59-4828-A9A0-CEACC9CD8B38}"/>
              </a:ext>
            </a:extLst>
          </p:cNvPr>
          <p:cNvSpPr/>
          <p:nvPr/>
        </p:nvSpPr>
        <p:spPr>
          <a:xfrm>
            <a:off x="3620746" y="1157387"/>
            <a:ext cx="4950508" cy="1576385"/>
          </a:xfrm>
          <a:prstGeom prst="rect">
            <a:avLst/>
          </a:prstGeom>
          <a:noFill/>
        </p:spPr>
        <p:txBody>
          <a:bodyPr wrap="none" lIns="91440" tIns="45720" rIns="91440" bIns="45720">
            <a:prstTxWarp prst="textChevron">
              <a:avLst/>
            </a:prstTxWarp>
            <a:spAutoFit/>
          </a:bodyPr>
          <a:lstStyle/>
          <a:p>
            <a:pPr algn="ctr"/>
            <a:r>
              <a:rPr lang="en-US" sz="66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72514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1A24B-7E43-408A-A3A3-C378011AF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06"/>
            <a:ext cx="12192000" cy="6858000"/>
          </a:xfrm>
          <a:prstGeom prst="rect">
            <a:avLst/>
          </a:prstGeom>
        </p:spPr>
      </p:pic>
      <p:sp>
        <p:nvSpPr>
          <p:cNvPr id="4" name="TextBox 3">
            <a:extLst>
              <a:ext uri="{FF2B5EF4-FFF2-40B4-BE49-F238E27FC236}">
                <a16:creationId xmlns:a16="http://schemas.microsoft.com/office/drawing/2014/main" id="{D8EE8C12-AADC-4BE9-829D-1A0C1D074ED2}"/>
              </a:ext>
            </a:extLst>
          </p:cNvPr>
          <p:cNvSpPr txBox="1"/>
          <p:nvPr/>
        </p:nvSpPr>
        <p:spPr>
          <a:xfrm>
            <a:off x="-1715678"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OBJECTIVE</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sp>
        <p:nvSpPr>
          <p:cNvPr id="6" name="Oval 5">
            <a:extLst>
              <a:ext uri="{FF2B5EF4-FFF2-40B4-BE49-F238E27FC236}">
                <a16:creationId xmlns:a16="http://schemas.microsoft.com/office/drawing/2014/main" id="{99D5B693-7716-4288-A6C2-E6A0A4CCF1EA}"/>
              </a:ext>
            </a:extLst>
          </p:cNvPr>
          <p:cNvSpPr/>
          <p:nvPr/>
        </p:nvSpPr>
        <p:spPr>
          <a:xfrm>
            <a:off x="381785" y="1266433"/>
            <a:ext cx="886119" cy="83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12A6CD1-CDE4-432F-98D7-4AFB415AA46B}"/>
              </a:ext>
            </a:extLst>
          </p:cNvPr>
          <p:cNvSpPr/>
          <p:nvPr/>
        </p:nvSpPr>
        <p:spPr>
          <a:xfrm>
            <a:off x="381783" y="2532866"/>
            <a:ext cx="886119" cy="83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058ED06-F287-4374-B4B3-12890C77E49E}"/>
              </a:ext>
            </a:extLst>
          </p:cNvPr>
          <p:cNvSpPr/>
          <p:nvPr/>
        </p:nvSpPr>
        <p:spPr>
          <a:xfrm>
            <a:off x="381783" y="3881942"/>
            <a:ext cx="886119" cy="83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D1D921B4-116F-4CAF-936F-8B23E616575C}"/>
              </a:ext>
            </a:extLst>
          </p:cNvPr>
          <p:cNvSpPr/>
          <p:nvPr/>
        </p:nvSpPr>
        <p:spPr>
          <a:xfrm>
            <a:off x="381784" y="5176068"/>
            <a:ext cx="886119" cy="83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4FE1A65-C140-47E5-A975-8371FDF4CBF0}"/>
              </a:ext>
            </a:extLst>
          </p:cNvPr>
          <p:cNvSpPr txBox="1"/>
          <p:nvPr/>
        </p:nvSpPr>
        <p:spPr>
          <a:xfrm>
            <a:off x="428916" y="1408010"/>
            <a:ext cx="791852" cy="584775"/>
          </a:xfrm>
          <a:prstGeom prst="rect">
            <a:avLst/>
          </a:prstGeom>
          <a:noFill/>
        </p:spPr>
        <p:txBody>
          <a:bodyPr wrap="square" rtlCol="0">
            <a:spAutoFit/>
          </a:bodyPr>
          <a:lstStyle/>
          <a:p>
            <a:pPr algn="ctr"/>
            <a:r>
              <a:rPr lang="en-US" sz="3200" b="1" dirty="0">
                <a:solidFill>
                  <a:schemeClr val="bg1"/>
                </a:solidFill>
                <a:latin typeface="Copperplate Gothic Bold" panose="020E0705020206020404" pitchFamily="34" charset="0"/>
              </a:rPr>
              <a:t>1</a:t>
            </a:r>
            <a:endParaRPr lang="en-IN" sz="3200" b="1" dirty="0">
              <a:solidFill>
                <a:schemeClr val="bg1"/>
              </a:solidFill>
              <a:latin typeface="Copperplate Gothic Bold" panose="020E0705020206020404" pitchFamily="34" charset="0"/>
            </a:endParaRPr>
          </a:p>
        </p:txBody>
      </p:sp>
      <p:sp>
        <p:nvSpPr>
          <p:cNvPr id="11" name="TextBox 10">
            <a:extLst>
              <a:ext uri="{FF2B5EF4-FFF2-40B4-BE49-F238E27FC236}">
                <a16:creationId xmlns:a16="http://schemas.microsoft.com/office/drawing/2014/main" id="{C55B3B6E-FEDE-477E-8901-067A8D29AF23}"/>
              </a:ext>
            </a:extLst>
          </p:cNvPr>
          <p:cNvSpPr txBox="1"/>
          <p:nvPr/>
        </p:nvSpPr>
        <p:spPr>
          <a:xfrm>
            <a:off x="428916" y="2637038"/>
            <a:ext cx="791852" cy="584775"/>
          </a:xfrm>
          <a:prstGeom prst="rect">
            <a:avLst/>
          </a:prstGeom>
          <a:noFill/>
        </p:spPr>
        <p:txBody>
          <a:bodyPr wrap="square" rtlCol="0">
            <a:spAutoFit/>
          </a:bodyPr>
          <a:lstStyle/>
          <a:p>
            <a:pPr algn="ctr"/>
            <a:r>
              <a:rPr lang="en-US" sz="3200" b="1" dirty="0">
                <a:solidFill>
                  <a:schemeClr val="bg1"/>
                </a:solidFill>
                <a:latin typeface="Copperplate Gothic Bold" panose="020E0705020206020404" pitchFamily="34" charset="0"/>
              </a:rPr>
              <a:t>2</a:t>
            </a:r>
            <a:endParaRPr lang="en-IN" sz="3200" b="1" dirty="0">
              <a:solidFill>
                <a:schemeClr val="bg1"/>
              </a:solidFill>
              <a:latin typeface="Copperplate Gothic Bold" panose="020E0705020206020404" pitchFamily="34" charset="0"/>
            </a:endParaRPr>
          </a:p>
        </p:txBody>
      </p:sp>
      <p:sp>
        <p:nvSpPr>
          <p:cNvPr id="12" name="TextBox 11">
            <a:extLst>
              <a:ext uri="{FF2B5EF4-FFF2-40B4-BE49-F238E27FC236}">
                <a16:creationId xmlns:a16="http://schemas.microsoft.com/office/drawing/2014/main" id="{648FC507-28A6-49B5-AAED-F95A3B35A01A}"/>
              </a:ext>
            </a:extLst>
          </p:cNvPr>
          <p:cNvSpPr txBox="1"/>
          <p:nvPr/>
        </p:nvSpPr>
        <p:spPr>
          <a:xfrm>
            <a:off x="428916" y="4005052"/>
            <a:ext cx="791852" cy="584775"/>
          </a:xfrm>
          <a:prstGeom prst="rect">
            <a:avLst/>
          </a:prstGeom>
          <a:noFill/>
        </p:spPr>
        <p:txBody>
          <a:bodyPr wrap="square" rtlCol="0">
            <a:spAutoFit/>
          </a:bodyPr>
          <a:lstStyle/>
          <a:p>
            <a:pPr algn="ctr"/>
            <a:r>
              <a:rPr lang="en-US" sz="3200" b="1" dirty="0">
                <a:solidFill>
                  <a:schemeClr val="bg1"/>
                </a:solidFill>
                <a:latin typeface="Copperplate Gothic Bold" panose="020E0705020206020404" pitchFamily="34" charset="0"/>
              </a:rPr>
              <a:t>3</a:t>
            </a:r>
            <a:endParaRPr lang="en-IN" sz="3200" b="1" dirty="0">
              <a:solidFill>
                <a:schemeClr val="bg1"/>
              </a:solidFill>
              <a:latin typeface="Copperplate Gothic Bold" panose="020E0705020206020404" pitchFamily="34" charset="0"/>
            </a:endParaRPr>
          </a:p>
        </p:txBody>
      </p:sp>
      <p:sp>
        <p:nvSpPr>
          <p:cNvPr id="13" name="TextBox 12">
            <a:extLst>
              <a:ext uri="{FF2B5EF4-FFF2-40B4-BE49-F238E27FC236}">
                <a16:creationId xmlns:a16="http://schemas.microsoft.com/office/drawing/2014/main" id="{4B03057F-5280-43B1-A88C-61B81EC6C0D1}"/>
              </a:ext>
            </a:extLst>
          </p:cNvPr>
          <p:cNvSpPr txBox="1"/>
          <p:nvPr/>
        </p:nvSpPr>
        <p:spPr>
          <a:xfrm>
            <a:off x="381783" y="5299178"/>
            <a:ext cx="791852" cy="584775"/>
          </a:xfrm>
          <a:prstGeom prst="rect">
            <a:avLst/>
          </a:prstGeom>
          <a:noFill/>
        </p:spPr>
        <p:txBody>
          <a:bodyPr wrap="square" rtlCol="0">
            <a:spAutoFit/>
          </a:bodyPr>
          <a:lstStyle/>
          <a:p>
            <a:pPr algn="ctr"/>
            <a:r>
              <a:rPr lang="en-US" sz="3200" b="1" dirty="0">
                <a:solidFill>
                  <a:schemeClr val="bg1"/>
                </a:solidFill>
                <a:latin typeface="Copperplate Gothic Bold" panose="020E0705020206020404" pitchFamily="34" charset="0"/>
              </a:rPr>
              <a:t>4</a:t>
            </a:r>
            <a:endParaRPr lang="en-IN" sz="3200" b="1" dirty="0">
              <a:solidFill>
                <a:schemeClr val="bg1"/>
              </a:solidFill>
              <a:latin typeface="Copperplate Gothic Bold" panose="020E0705020206020404" pitchFamily="34" charset="0"/>
            </a:endParaRPr>
          </a:p>
        </p:txBody>
      </p:sp>
      <p:sp>
        <p:nvSpPr>
          <p:cNvPr id="15" name="TextBox 14">
            <a:extLst>
              <a:ext uri="{FF2B5EF4-FFF2-40B4-BE49-F238E27FC236}">
                <a16:creationId xmlns:a16="http://schemas.microsoft.com/office/drawing/2014/main" id="{142FF44A-0B14-4DD6-A87F-6E61F842A443}"/>
              </a:ext>
            </a:extLst>
          </p:cNvPr>
          <p:cNvSpPr txBox="1"/>
          <p:nvPr/>
        </p:nvSpPr>
        <p:spPr>
          <a:xfrm>
            <a:off x="1315035" y="1481876"/>
            <a:ext cx="2974161" cy="400110"/>
          </a:xfrm>
          <a:prstGeom prst="rect">
            <a:avLst/>
          </a:prstGeom>
          <a:noFill/>
        </p:spPr>
        <p:txBody>
          <a:bodyPr wrap="square" rtlCol="0">
            <a:spAutoFit/>
          </a:bodyPr>
          <a:lstStyle/>
          <a:p>
            <a:r>
              <a:rPr lang="en-US" sz="2000" dirty="0">
                <a:ln>
                  <a:solidFill>
                    <a:schemeClr val="bg1"/>
                  </a:solidFill>
                </a:ln>
                <a:solidFill>
                  <a:schemeClr val="bg1"/>
                </a:solidFill>
                <a:latin typeface="Consolas" panose="020B0609020204030204" pitchFamily="49" charset="0"/>
              </a:rPr>
              <a:t>OPTIMIZE OPERATIONS</a:t>
            </a:r>
            <a:endParaRPr lang="en-IN" sz="2000" dirty="0">
              <a:ln>
                <a:solidFill>
                  <a:schemeClr val="bg1"/>
                </a:solidFill>
              </a:ln>
              <a:solidFill>
                <a:schemeClr val="bg1"/>
              </a:solidFill>
              <a:latin typeface="Consolas" panose="020B0609020204030204" pitchFamily="49" charset="0"/>
            </a:endParaRPr>
          </a:p>
        </p:txBody>
      </p:sp>
      <p:sp>
        <p:nvSpPr>
          <p:cNvPr id="16" name="TextBox 15">
            <a:extLst>
              <a:ext uri="{FF2B5EF4-FFF2-40B4-BE49-F238E27FC236}">
                <a16:creationId xmlns:a16="http://schemas.microsoft.com/office/drawing/2014/main" id="{F6F6CACA-47D4-4C07-A140-C921FAF355E0}"/>
              </a:ext>
            </a:extLst>
          </p:cNvPr>
          <p:cNvSpPr txBox="1"/>
          <p:nvPr/>
        </p:nvSpPr>
        <p:spPr>
          <a:xfrm>
            <a:off x="1315035" y="2729370"/>
            <a:ext cx="3973402" cy="400110"/>
          </a:xfrm>
          <a:prstGeom prst="rect">
            <a:avLst/>
          </a:prstGeom>
          <a:noFill/>
        </p:spPr>
        <p:txBody>
          <a:bodyPr wrap="square" rtlCol="0">
            <a:spAutoFit/>
          </a:bodyPr>
          <a:lstStyle/>
          <a:p>
            <a:r>
              <a:rPr lang="en-US" sz="2000" dirty="0">
                <a:ln>
                  <a:solidFill>
                    <a:schemeClr val="bg1"/>
                  </a:solidFill>
                </a:ln>
                <a:solidFill>
                  <a:schemeClr val="bg1"/>
                </a:solidFill>
                <a:latin typeface="Consolas" panose="020B0609020204030204" pitchFamily="49" charset="0"/>
              </a:rPr>
              <a:t>ENABLE CUSTOMER EXPERIENCE</a:t>
            </a:r>
            <a:endParaRPr lang="en-IN" sz="2000" dirty="0">
              <a:ln>
                <a:solidFill>
                  <a:schemeClr val="bg1"/>
                </a:solidFill>
              </a:ln>
              <a:solidFill>
                <a:schemeClr val="bg1"/>
              </a:solidFill>
              <a:latin typeface="Consolas" panose="020B0609020204030204" pitchFamily="49" charset="0"/>
            </a:endParaRPr>
          </a:p>
        </p:txBody>
      </p:sp>
      <p:sp>
        <p:nvSpPr>
          <p:cNvPr id="17" name="TextBox 16">
            <a:extLst>
              <a:ext uri="{FF2B5EF4-FFF2-40B4-BE49-F238E27FC236}">
                <a16:creationId xmlns:a16="http://schemas.microsoft.com/office/drawing/2014/main" id="{FD4AC420-C392-4C4A-8383-6E94C0A11A54}"/>
              </a:ext>
            </a:extLst>
          </p:cNvPr>
          <p:cNvSpPr txBox="1"/>
          <p:nvPr/>
        </p:nvSpPr>
        <p:spPr>
          <a:xfrm>
            <a:off x="1315035" y="4072796"/>
            <a:ext cx="2974161" cy="400110"/>
          </a:xfrm>
          <a:prstGeom prst="rect">
            <a:avLst/>
          </a:prstGeom>
          <a:noFill/>
        </p:spPr>
        <p:txBody>
          <a:bodyPr wrap="square" rtlCol="0">
            <a:spAutoFit/>
          </a:bodyPr>
          <a:lstStyle/>
          <a:p>
            <a:r>
              <a:rPr lang="en-US" sz="2000" dirty="0">
                <a:ln>
                  <a:solidFill>
                    <a:schemeClr val="bg1"/>
                  </a:solidFill>
                </a:ln>
                <a:solidFill>
                  <a:schemeClr val="bg1"/>
                </a:solidFill>
                <a:latin typeface="Consolas" panose="020B0609020204030204" pitchFamily="49" charset="0"/>
              </a:rPr>
              <a:t>ROUTE ANALYSIS</a:t>
            </a:r>
            <a:endParaRPr lang="en-IN" sz="2000" dirty="0">
              <a:ln>
                <a:solidFill>
                  <a:schemeClr val="bg1"/>
                </a:solidFill>
              </a:ln>
              <a:solidFill>
                <a:schemeClr val="bg1"/>
              </a:solidFill>
              <a:latin typeface="Consolas" panose="020B0609020204030204" pitchFamily="49" charset="0"/>
            </a:endParaRPr>
          </a:p>
        </p:txBody>
      </p:sp>
      <p:sp>
        <p:nvSpPr>
          <p:cNvPr id="18" name="TextBox 17">
            <a:extLst>
              <a:ext uri="{FF2B5EF4-FFF2-40B4-BE49-F238E27FC236}">
                <a16:creationId xmlns:a16="http://schemas.microsoft.com/office/drawing/2014/main" id="{4618438C-EB0B-4C75-A2F0-42F2F6A8314D}"/>
              </a:ext>
            </a:extLst>
          </p:cNvPr>
          <p:cNvSpPr txBox="1"/>
          <p:nvPr/>
        </p:nvSpPr>
        <p:spPr>
          <a:xfrm>
            <a:off x="1315035" y="5465398"/>
            <a:ext cx="3266392" cy="400110"/>
          </a:xfrm>
          <a:prstGeom prst="rect">
            <a:avLst/>
          </a:prstGeom>
          <a:noFill/>
        </p:spPr>
        <p:txBody>
          <a:bodyPr wrap="square" rtlCol="0">
            <a:spAutoFit/>
          </a:bodyPr>
          <a:lstStyle/>
          <a:p>
            <a:r>
              <a:rPr lang="en-US" sz="2000" dirty="0">
                <a:ln>
                  <a:solidFill>
                    <a:schemeClr val="bg1"/>
                  </a:solidFill>
                </a:ln>
                <a:solidFill>
                  <a:schemeClr val="bg1"/>
                </a:solidFill>
                <a:latin typeface="Consolas" panose="020B0609020204030204" pitchFamily="49" charset="0"/>
              </a:rPr>
              <a:t>DRIVE REVENUE GROWTH</a:t>
            </a:r>
            <a:endParaRPr lang="en-IN" sz="2000" dirty="0">
              <a:ln>
                <a:solidFill>
                  <a:schemeClr val="bg1"/>
                </a:solidFill>
              </a:ln>
              <a:solidFill>
                <a:schemeClr val="bg1"/>
              </a:solidFill>
              <a:latin typeface="Consolas" panose="020B0609020204030204" pitchFamily="49" charset="0"/>
            </a:endParaRPr>
          </a:p>
        </p:txBody>
      </p:sp>
    </p:spTree>
    <p:extLst>
      <p:ext uri="{BB962C8B-B14F-4D97-AF65-F5344CB8AC3E}">
        <p14:creationId xmlns:p14="http://schemas.microsoft.com/office/powerpoint/2010/main" val="57859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6548F19-3AB6-4EC2-B994-5125947D6796}"/>
              </a:ext>
            </a:extLst>
          </p:cNvPr>
          <p:cNvSpPr txBox="1"/>
          <p:nvPr/>
        </p:nvSpPr>
        <p:spPr>
          <a:xfrm>
            <a:off x="-678426"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Dataset overview</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grpSp>
        <p:nvGrpSpPr>
          <p:cNvPr id="22" name="Group 21">
            <a:extLst>
              <a:ext uri="{FF2B5EF4-FFF2-40B4-BE49-F238E27FC236}">
                <a16:creationId xmlns:a16="http://schemas.microsoft.com/office/drawing/2014/main" id="{0D0EFA6C-1132-43DA-9CD9-5A4418020E31}"/>
              </a:ext>
            </a:extLst>
          </p:cNvPr>
          <p:cNvGrpSpPr/>
          <p:nvPr/>
        </p:nvGrpSpPr>
        <p:grpSpPr>
          <a:xfrm>
            <a:off x="176981" y="830997"/>
            <a:ext cx="6646606" cy="4438587"/>
            <a:chOff x="294968" y="498317"/>
            <a:chExt cx="6646606" cy="4401205"/>
          </a:xfrm>
        </p:grpSpPr>
        <p:sp>
          <p:nvSpPr>
            <p:cNvPr id="12" name="Arrow: Right 11">
              <a:extLst>
                <a:ext uri="{FF2B5EF4-FFF2-40B4-BE49-F238E27FC236}">
                  <a16:creationId xmlns:a16="http://schemas.microsoft.com/office/drawing/2014/main" id="{A8A03D74-3F43-447A-A673-E341520195E7}"/>
                </a:ext>
              </a:extLst>
            </p:cNvPr>
            <p:cNvSpPr/>
            <p:nvPr/>
          </p:nvSpPr>
          <p:spPr>
            <a:xfrm>
              <a:off x="294968" y="860438"/>
              <a:ext cx="550606" cy="225971"/>
            </a:xfrm>
            <a:prstGeom prst="rightArrow">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9C21674-C6C1-4AB1-8265-AA2728CE9FAC}"/>
                </a:ext>
              </a:extLst>
            </p:cNvPr>
            <p:cNvSpPr/>
            <p:nvPr/>
          </p:nvSpPr>
          <p:spPr>
            <a:xfrm>
              <a:off x="845574" y="498317"/>
              <a:ext cx="6096000" cy="4401205"/>
            </a:xfrm>
            <a:prstGeom prst="rect">
              <a:avLst/>
            </a:prstGeom>
          </p:spPr>
          <p:txBody>
            <a:bodyPr>
              <a:spAutoFit/>
            </a:bodyPr>
            <a:lstStyle/>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Flight schedules, departures, and load factors.</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Passenger, freight, and mail transport data.  </a:t>
              </a:r>
            </a:p>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Route details with origin and destination info.</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Aircraft configurations and service classes.</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Time-based attributes for trend analysis. </a:t>
              </a:r>
              <a:endParaRPr lang="en-IN" sz="2000" dirty="0">
                <a:solidFill>
                  <a:schemeClr val="bg1"/>
                </a:solidFill>
                <a:latin typeface="Consolas" panose="020B0609020204030204" pitchFamily="49" charset="0"/>
              </a:endParaRPr>
            </a:p>
          </p:txBody>
        </p:sp>
        <p:sp>
          <p:nvSpPr>
            <p:cNvPr id="18" name="Arrow: Right 17">
              <a:extLst>
                <a:ext uri="{FF2B5EF4-FFF2-40B4-BE49-F238E27FC236}">
                  <a16:creationId xmlns:a16="http://schemas.microsoft.com/office/drawing/2014/main" id="{8FF6F0E8-0ADA-44C8-94A2-7D0F26CE8057}"/>
                </a:ext>
              </a:extLst>
            </p:cNvPr>
            <p:cNvSpPr/>
            <p:nvPr/>
          </p:nvSpPr>
          <p:spPr>
            <a:xfrm>
              <a:off x="294968" y="1839676"/>
              <a:ext cx="550606" cy="225971"/>
            </a:xfrm>
            <a:prstGeom prst="rightArrow">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4CAC857E-A097-44F9-BA1C-9A24704A09B3}"/>
                </a:ext>
              </a:extLst>
            </p:cNvPr>
            <p:cNvSpPr/>
            <p:nvPr/>
          </p:nvSpPr>
          <p:spPr>
            <a:xfrm>
              <a:off x="294968" y="2711922"/>
              <a:ext cx="550606" cy="225971"/>
            </a:xfrm>
            <a:prstGeom prst="rightArrow">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E2FD7E9E-03AD-45F1-8CEE-C9ADA66705FD}"/>
                </a:ext>
              </a:extLst>
            </p:cNvPr>
            <p:cNvSpPr/>
            <p:nvPr/>
          </p:nvSpPr>
          <p:spPr>
            <a:xfrm>
              <a:off x="294968" y="3578175"/>
              <a:ext cx="550606" cy="225971"/>
            </a:xfrm>
            <a:prstGeom prst="rightArrow">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BE2600AD-7D45-4EE5-A172-400CD7A9F39A}"/>
                </a:ext>
              </a:extLst>
            </p:cNvPr>
            <p:cNvSpPr/>
            <p:nvPr/>
          </p:nvSpPr>
          <p:spPr>
            <a:xfrm>
              <a:off x="294968" y="4479799"/>
              <a:ext cx="550606" cy="225971"/>
            </a:xfrm>
            <a:prstGeom prst="rightArrow">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83092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6548F19-3AB6-4EC2-B994-5125947D6796}"/>
              </a:ext>
            </a:extLst>
          </p:cNvPr>
          <p:cNvSpPr txBox="1"/>
          <p:nvPr/>
        </p:nvSpPr>
        <p:spPr>
          <a:xfrm>
            <a:off x="-678426"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METHODOLOGY</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sp>
        <p:nvSpPr>
          <p:cNvPr id="2" name="Rectangle 1">
            <a:extLst>
              <a:ext uri="{FF2B5EF4-FFF2-40B4-BE49-F238E27FC236}">
                <a16:creationId xmlns:a16="http://schemas.microsoft.com/office/drawing/2014/main" id="{DFAC23ED-A0E3-4EC7-9557-9EC6D2C1229A}"/>
              </a:ext>
            </a:extLst>
          </p:cNvPr>
          <p:cNvSpPr/>
          <p:nvPr/>
        </p:nvSpPr>
        <p:spPr>
          <a:xfrm>
            <a:off x="417922" y="830997"/>
            <a:ext cx="6096000" cy="5632311"/>
          </a:xfrm>
          <a:prstGeom prst="rect">
            <a:avLst/>
          </a:prstGeom>
        </p:spPr>
        <p:txBody>
          <a:bodyPr>
            <a:spAutoFit/>
          </a:bodyPr>
          <a:lstStyle/>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Tools Used:</a:t>
            </a:r>
          </a:p>
          <a:p>
            <a:r>
              <a:rPr lang="en-US" sz="2000" dirty="0">
                <a:solidFill>
                  <a:schemeClr val="bg1"/>
                </a:solidFill>
                <a:latin typeface="Consolas" panose="020B0609020204030204" pitchFamily="49" charset="0"/>
              </a:rPr>
              <a:t> Excel for data cleaning, SQL for querying, and Tableau/Power BI for visualization.  </a:t>
            </a:r>
          </a:p>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Data Cleaning:</a:t>
            </a:r>
          </a:p>
          <a:p>
            <a:r>
              <a:rPr lang="en-US" sz="2000" dirty="0">
                <a:solidFill>
                  <a:schemeClr val="bg1"/>
                </a:solidFill>
                <a:latin typeface="Consolas" panose="020B0609020204030204" pitchFamily="49" charset="0"/>
              </a:rPr>
              <a:t> Handled missing values and standardized formats in Excel.  </a:t>
            </a:r>
          </a:p>
          <a:p>
            <a:endParaRPr lang="en-US" sz="2000" dirty="0">
              <a:solidFill>
                <a:schemeClr val="bg1"/>
              </a:solidFill>
              <a:latin typeface="Consolas" panose="020B0609020204030204" pitchFamily="49" charset="0"/>
            </a:endParaRPr>
          </a:p>
          <a:p>
            <a:r>
              <a:rPr lang="en-US" sz="2000" dirty="0">
                <a:solidFill>
                  <a:schemeClr val="bg1"/>
                </a:solidFill>
                <a:latin typeface="Consolas" panose="020B0609020204030204" pitchFamily="49" charset="0"/>
              </a:rPr>
              <a:t>EDA:</a:t>
            </a:r>
          </a:p>
          <a:p>
            <a:r>
              <a:rPr lang="en-US" sz="2000" dirty="0">
                <a:solidFill>
                  <a:schemeClr val="bg1"/>
                </a:solidFill>
                <a:latin typeface="Consolas" panose="020B0609020204030204" pitchFamily="49" charset="0"/>
              </a:rPr>
              <a:t> Conducted trend and metric analysis using Excel, Power BI, and Tableau.</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Visualizations:</a:t>
            </a:r>
          </a:p>
          <a:p>
            <a:r>
              <a:rPr lang="en-US" sz="2000" dirty="0">
                <a:solidFill>
                  <a:schemeClr val="bg1"/>
                </a:solidFill>
                <a:latin typeface="Consolas" panose="020B0609020204030204" pitchFamily="49" charset="0"/>
              </a:rPr>
              <a:t> Created interactive dashboards and charts in Tableau and Power BI to highlight key insights. </a:t>
            </a:r>
            <a:endParaRPr lang="en-IN" sz="2000" dirty="0">
              <a:solidFill>
                <a:schemeClr val="bg1"/>
              </a:solidFill>
              <a:latin typeface="Consolas" panose="020B0609020204030204" pitchFamily="49" charset="0"/>
            </a:endParaRPr>
          </a:p>
        </p:txBody>
      </p:sp>
      <p:graphicFrame>
        <p:nvGraphicFramePr>
          <p:cNvPr id="5" name="Diagram 4">
            <a:extLst>
              <a:ext uri="{FF2B5EF4-FFF2-40B4-BE49-F238E27FC236}">
                <a16:creationId xmlns:a16="http://schemas.microsoft.com/office/drawing/2014/main" id="{1F02AE94-65C7-41BB-857A-B51CD73CD726}"/>
              </a:ext>
            </a:extLst>
          </p:cNvPr>
          <p:cNvGraphicFramePr/>
          <p:nvPr>
            <p:extLst>
              <p:ext uri="{D42A27DB-BD31-4B8C-83A1-F6EECF244321}">
                <p14:modId xmlns:p14="http://schemas.microsoft.com/office/powerpoint/2010/main" val="507657355"/>
              </p:ext>
            </p:extLst>
          </p:nvPr>
        </p:nvGraphicFramePr>
        <p:xfrm>
          <a:off x="6513922" y="937819"/>
          <a:ext cx="527377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2843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5ACE7264-5577-4E65-BDAB-D90A1B855C60}"/>
              </a:ext>
            </a:extLst>
          </p:cNvPr>
          <p:cNvPicPr>
            <a:picLocks noChangeAspect="1"/>
          </p:cNvPicPr>
          <p:nvPr/>
        </p:nvPicPr>
        <p:blipFill rotWithShape="1">
          <a:blip r:embed="rId3"/>
          <a:srcRect t="8774" b="11638"/>
          <a:stretch/>
        </p:blipFill>
        <p:spPr>
          <a:xfrm>
            <a:off x="326383" y="697583"/>
            <a:ext cx="11539233" cy="5165889"/>
          </a:xfrm>
          <a:prstGeom prst="rect">
            <a:avLst/>
          </a:prstGeom>
        </p:spPr>
      </p:pic>
    </p:spTree>
    <p:extLst>
      <p:ext uri="{BB962C8B-B14F-4D97-AF65-F5344CB8AC3E}">
        <p14:creationId xmlns:p14="http://schemas.microsoft.com/office/powerpoint/2010/main" val="3061114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445D88C-9C96-4672-809C-682ECDEA5EAB}"/>
              </a:ext>
            </a:extLst>
          </p:cNvPr>
          <p:cNvPicPr>
            <a:picLocks noChangeAspect="1"/>
          </p:cNvPicPr>
          <p:nvPr/>
        </p:nvPicPr>
        <p:blipFill rotWithShape="1">
          <a:blip r:embed="rId3"/>
          <a:srcRect l="9730" t="22107" r="26018" b="13974"/>
          <a:stretch/>
        </p:blipFill>
        <p:spPr>
          <a:xfrm>
            <a:off x="412422" y="248658"/>
            <a:ext cx="11367155" cy="6360683"/>
          </a:xfrm>
          <a:prstGeom prst="rect">
            <a:avLst/>
          </a:prstGeom>
        </p:spPr>
      </p:pic>
    </p:spTree>
    <p:extLst>
      <p:ext uri="{BB962C8B-B14F-4D97-AF65-F5344CB8AC3E}">
        <p14:creationId xmlns:p14="http://schemas.microsoft.com/office/powerpoint/2010/main" val="348174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3D71AEAB-4090-49F7-9BC4-AFB62770F160}"/>
              </a:ext>
            </a:extLst>
          </p:cNvPr>
          <p:cNvPicPr>
            <a:picLocks noChangeAspect="1"/>
          </p:cNvPicPr>
          <p:nvPr/>
        </p:nvPicPr>
        <p:blipFill rotWithShape="1">
          <a:blip r:embed="rId3"/>
          <a:srcRect t="5339" b="4627"/>
          <a:stretch/>
        </p:blipFill>
        <p:spPr>
          <a:xfrm>
            <a:off x="333866" y="510805"/>
            <a:ext cx="11524268" cy="5836389"/>
          </a:xfrm>
          <a:prstGeom prst="rect">
            <a:avLst/>
          </a:prstGeom>
        </p:spPr>
      </p:pic>
    </p:spTree>
    <p:extLst>
      <p:ext uri="{BB962C8B-B14F-4D97-AF65-F5344CB8AC3E}">
        <p14:creationId xmlns:p14="http://schemas.microsoft.com/office/powerpoint/2010/main" val="3602948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BE2A-8A70-498B-9AD3-872536ED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E54F616-913B-423F-BD78-7A9633E31380}"/>
              </a:ext>
            </a:extLst>
          </p:cNvPr>
          <p:cNvSpPr txBox="1"/>
          <p:nvPr/>
        </p:nvSpPr>
        <p:spPr>
          <a:xfrm>
            <a:off x="-442756" y="0"/>
            <a:ext cx="7880808" cy="830997"/>
          </a:xfrm>
          <a:prstGeom prst="rect">
            <a:avLst/>
          </a:prstGeom>
          <a:noFill/>
        </p:spPr>
        <p:txBody>
          <a:bodyPr wrap="square" rtlCol="0">
            <a:spAutoFit/>
          </a:bodyPr>
          <a:lstStyle/>
          <a:p>
            <a:pPr algn="ctr"/>
            <a:r>
              <a:rPr lang="en-US"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rPr>
              <a:t>WHAT WE FOUND</a:t>
            </a:r>
            <a:endParaRPr lang="en-IN" sz="4800" dirty="0">
              <a:ln>
                <a:solidFill>
                  <a:schemeClr val="accent1">
                    <a:lumMod val="50000"/>
                  </a:schemeClr>
                </a:solidFill>
              </a:ln>
              <a:solidFill>
                <a:schemeClr val="bg1"/>
              </a:solidFill>
              <a:effectLst>
                <a:glow rad="101600">
                  <a:schemeClr val="accent1">
                    <a:satMod val="175000"/>
                    <a:alpha val="40000"/>
                  </a:schemeClr>
                </a:glow>
              </a:effectLst>
              <a:latin typeface="Copperplate Gothic Bold" panose="020E0705020206020404" pitchFamily="34" charset="0"/>
            </a:endParaRPr>
          </a:p>
        </p:txBody>
      </p:sp>
      <p:pic>
        <p:nvPicPr>
          <p:cNvPr id="6" name="Picture 5">
            <a:extLst>
              <a:ext uri="{FF2B5EF4-FFF2-40B4-BE49-F238E27FC236}">
                <a16:creationId xmlns:a16="http://schemas.microsoft.com/office/drawing/2014/main" id="{BB485AE3-9B6D-49F9-9CAC-6A1C32D86B51}"/>
              </a:ext>
            </a:extLst>
          </p:cNvPr>
          <p:cNvPicPr>
            <a:picLocks noChangeAspect="1"/>
          </p:cNvPicPr>
          <p:nvPr/>
        </p:nvPicPr>
        <p:blipFill rotWithShape="1">
          <a:blip r:embed="rId3">
            <a:extLst>
              <a:ext uri="{28A0092B-C50C-407E-A947-70E740481C1C}">
                <a14:useLocalDpi xmlns:a14="http://schemas.microsoft.com/office/drawing/2010/main" val="0"/>
              </a:ext>
            </a:extLst>
          </a:blip>
          <a:srcRect r="40618"/>
          <a:stretch/>
        </p:blipFill>
        <p:spPr>
          <a:xfrm>
            <a:off x="4927815" y="1103080"/>
            <a:ext cx="7119640" cy="730288"/>
          </a:xfrm>
          <a:prstGeom prst="rect">
            <a:avLst/>
          </a:prstGeom>
        </p:spPr>
      </p:pic>
      <p:pic>
        <p:nvPicPr>
          <p:cNvPr id="7" name="Picture 6">
            <a:extLst>
              <a:ext uri="{FF2B5EF4-FFF2-40B4-BE49-F238E27FC236}">
                <a16:creationId xmlns:a16="http://schemas.microsoft.com/office/drawing/2014/main" id="{129C7BEB-E0AD-4E23-A299-8D90CDCC016A}"/>
              </a:ext>
            </a:extLst>
          </p:cNvPr>
          <p:cNvPicPr>
            <a:picLocks noChangeAspect="1"/>
          </p:cNvPicPr>
          <p:nvPr/>
        </p:nvPicPr>
        <p:blipFill rotWithShape="1">
          <a:blip r:embed="rId3"/>
          <a:srcRect l="59383"/>
          <a:stretch/>
        </p:blipFill>
        <p:spPr>
          <a:xfrm>
            <a:off x="5945845" y="2094440"/>
            <a:ext cx="4869776" cy="730288"/>
          </a:xfrm>
          <a:prstGeom prst="rect">
            <a:avLst/>
          </a:prstGeom>
        </p:spPr>
      </p:pic>
      <p:sp>
        <p:nvSpPr>
          <p:cNvPr id="8" name="TextBox 7">
            <a:extLst>
              <a:ext uri="{FF2B5EF4-FFF2-40B4-BE49-F238E27FC236}">
                <a16:creationId xmlns:a16="http://schemas.microsoft.com/office/drawing/2014/main" id="{BDA3BE77-8256-4274-BBF7-8CDB3CBEFD9E}"/>
              </a:ext>
            </a:extLst>
          </p:cNvPr>
          <p:cNvSpPr txBox="1"/>
          <p:nvPr/>
        </p:nvSpPr>
        <p:spPr>
          <a:xfrm>
            <a:off x="786305" y="1103080"/>
            <a:ext cx="3996965" cy="5324535"/>
          </a:xfrm>
          <a:prstGeom prst="rect">
            <a:avLst/>
          </a:prstGeom>
          <a:noFill/>
        </p:spPr>
        <p:txBody>
          <a:bodyPr wrap="square" rtlCol="0">
            <a:spAutoFit/>
          </a:bodyPr>
          <a:lstStyle/>
          <a:p>
            <a:r>
              <a:rPr lang="en-US" sz="2000" dirty="0">
                <a:solidFill>
                  <a:schemeClr val="bg1"/>
                </a:solidFill>
                <a:latin typeface="Bahnschrift SemiBold" panose="020B0502040204020203" pitchFamily="34" charset="0"/>
              </a:rPr>
              <a:t>1.) Average Load Factor (54.52):</a:t>
            </a:r>
          </a:p>
          <a:p>
            <a:r>
              <a:rPr lang="en-US" sz="2000" dirty="0">
                <a:solidFill>
                  <a:schemeClr val="bg1"/>
                </a:solidFill>
                <a:latin typeface="Bahnschrift SemiBold" panose="020B0502040204020203" pitchFamily="34" charset="0"/>
              </a:rPr>
              <a:t>Indicates seat utilization efficiency.</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2.) Flights Departed (2.8M): </a:t>
            </a:r>
          </a:p>
          <a:p>
            <a:r>
              <a:rPr lang="en-US" sz="2000" dirty="0">
                <a:solidFill>
                  <a:schemeClr val="bg1"/>
                </a:solidFill>
                <a:latin typeface="Bahnschrift SemiBold" panose="020B0502040204020203" pitchFamily="34" charset="0"/>
              </a:rPr>
              <a:t>Total flights successfully operated.</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3.) Total Passengers (187M): Passengers carried by the airline.</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4.) Available Seats (243.5M): </a:t>
            </a:r>
          </a:p>
          <a:p>
            <a:r>
              <a:rPr lang="en-US" sz="2000" dirty="0">
                <a:solidFill>
                  <a:schemeClr val="bg1"/>
                </a:solidFill>
                <a:latin typeface="Bahnschrift SemiBold" panose="020B0502040204020203" pitchFamily="34" charset="0"/>
              </a:rPr>
              <a:t>Total seating capacity offered.</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5.) Total Distance (82M): </a:t>
            </a:r>
          </a:p>
          <a:p>
            <a:r>
              <a:rPr lang="en-US" sz="2000" dirty="0">
                <a:solidFill>
                  <a:schemeClr val="bg1"/>
                </a:solidFill>
                <a:latin typeface="Bahnschrift SemiBold" panose="020B0502040204020203" pitchFamily="34" charset="0"/>
              </a:rPr>
              <a:t>Total distance flown by all flights</a:t>
            </a:r>
            <a:endParaRPr lang="en-IN"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0317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551</TotalTime>
  <Words>756</Words>
  <Application>Microsoft Office PowerPoint</Application>
  <PresentationFormat>Widescreen</PresentationFormat>
  <Paragraphs>110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Rounded MT Bold</vt:lpstr>
      <vt:lpstr>Bahnschrift SemiBold</vt:lpstr>
      <vt:lpstr>Calibri</vt:lpstr>
      <vt:lpstr>Calibri Light</vt:lpstr>
      <vt:lpstr>Consolas</vt:lpstr>
      <vt:lpstr>Copperplate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Tanmay Choudhari</dc:creator>
  <cp:lastModifiedBy>Tanmay Choudhari</cp:lastModifiedBy>
  <cp:revision>77</cp:revision>
  <dcterms:created xsi:type="dcterms:W3CDTF">2024-11-26T03:05:09Z</dcterms:created>
  <dcterms:modified xsi:type="dcterms:W3CDTF">2024-11-30T14:40:10Z</dcterms:modified>
</cp:coreProperties>
</file>